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2" r:id="rId3"/>
  </p:sldMasterIdLst>
  <p:notesMasterIdLst>
    <p:notesMasterId r:id="rId23"/>
  </p:notesMasterIdLst>
  <p:handoutMasterIdLst>
    <p:handoutMasterId r:id="rId24"/>
  </p:handoutMasterIdLst>
  <p:sldIdLst>
    <p:sldId id="267" r:id="rId4"/>
    <p:sldId id="274" r:id="rId5"/>
    <p:sldId id="273" r:id="rId6"/>
    <p:sldId id="286" r:id="rId7"/>
    <p:sldId id="291" r:id="rId8"/>
    <p:sldId id="290" r:id="rId9"/>
    <p:sldId id="288" r:id="rId10"/>
    <p:sldId id="289" r:id="rId11"/>
    <p:sldId id="287" r:id="rId12"/>
    <p:sldId id="283" r:id="rId13"/>
    <p:sldId id="281" r:id="rId14"/>
    <p:sldId id="285" r:id="rId15"/>
    <p:sldId id="272" r:id="rId16"/>
    <p:sldId id="293" r:id="rId17"/>
    <p:sldId id="284" r:id="rId18"/>
    <p:sldId id="292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E8B"/>
    <a:srgbClr val="00FF00"/>
    <a:srgbClr val="6F8C3A"/>
    <a:srgbClr val="C7E088"/>
    <a:srgbClr val="926DA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71" autoAdjust="0"/>
  </p:normalViewPr>
  <p:slideViewPr>
    <p:cSldViewPr snapToGrid="0" showGuides="1">
      <p:cViewPr>
        <p:scale>
          <a:sx n="90" d="100"/>
          <a:sy n="90" d="100"/>
        </p:scale>
        <p:origin x="-582" y="768"/>
      </p:cViewPr>
      <p:guideLst>
        <p:guide orient="horz" pos="216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479C-9DD0-4D38-989A-B50235035F95}" type="datetimeFigureOut">
              <a:rPr lang="nl-BE" smtClean="0"/>
              <a:t>10/05/2016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83FC-104D-4A91-AB73-234105D964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43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10/05/2016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Bon ETAT =</a:t>
            </a:r>
            <a:r>
              <a:rPr lang="nl-BE" baseline="0" dirty="0" smtClean="0"/>
              <a:t> </a:t>
            </a:r>
            <a:r>
              <a:rPr lang="nl-BE" dirty="0" err="1" smtClean="0"/>
              <a:t>Atteindre</a:t>
            </a:r>
            <a:r>
              <a:rPr lang="nl-BE" dirty="0" smtClean="0"/>
              <a:t> </a:t>
            </a:r>
            <a:r>
              <a:rPr lang="nl-BE" dirty="0" err="1" smtClean="0"/>
              <a:t>un</a:t>
            </a:r>
            <a:r>
              <a:rPr lang="nl-BE" dirty="0" smtClean="0"/>
              <a:t> bon score pour </a:t>
            </a:r>
            <a:r>
              <a:rPr lang="nl-BE" dirty="0" err="1" smtClean="0"/>
              <a:t>tous</a:t>
            </a:r>
            <a:r>
              <a:rPr lang="nl-BE" baseline="0" dirty="0" smtClean="0"/>
              <a:t> les indicateurs differents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409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897034-A495-4153-8949-7E9143AB74FE}" type="slidenum">
              <a:rPr lang="en-US" altLang="nl-BE" smtClean="0">
                <a:ea typeface="ＭＳ Ｐゴシック"/>
                <a:cs typeface="ＭＳ Ｐゴシック"/>
              </a:rPr>
              <a:pPr/>
              <a:t>5</a:t>
            </a:fld>
            <a:endParaRPr lang="en-US" altLang="nl-BE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BE" smtClean="0">
                <a:ea typeface="ＭＳ Ｐゴシック"/>
              </a:rPr>
              <a:t>Waar situeren de plannen zich in groter geheel?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RWZI &gt;</a:t>
            </a:r>
            <a:r>
              <a:rPr lang="nl-BE" baseline="0" dirty="0" smtClean="0"/>
              <a:t> </a:t>
            </a:r>
            <a:r>
              <a:rPr lang="nl-BE" dirty="0" smtClean="0"/>
              <a:t>STEP:</a:t>
            </a:r>
            <a:r>
              <a:rPr lang="nl-BE" baseline="0" dirty="0" smtClean="0"/>
              <a:t> station </a:t>
            </a:r>
            <a:r>
              <a:rPr lang="nl-BE" baseline="0" dirty="0" err="1" smtClean="0"/>
              <a:t>d’épuration</a:t>
            </a:r>
            <a:r>
              <a:rPr lang="nl-BE" baseline="0" dirty="0" smtClean="0"/>
              <a:t> des </a:t>
            </a:r>
            <a:r>
              <a:rPr lang="nl-BE" baseline="0" dirty="0" err="1" smtClean="0"/>
              <a:t>eaux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usées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63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Kaart niet volledig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vb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Tangebeek</a:t>
            </a:r>
            <a:r>
              <a:rPr lang="nl-BE" baseline="0" dirty="0" smtClean="0"/>
              <a:t>/Maalbeek) niet geïnventariseerd</a:t>
            </a:r>
            <a:endParaRPr lang="nl-BE" dirty="0" smtClean="0"/>
          </a:p>
          <a:p>
            <a:r>
              <a:rPr lang="nl-BE" dirty="0" smtClean="0"/>
              <a:t>Drogenbos: </a:t>
            </a:r>
            <a:r>
              <a:rPr lang="nl-BE" dirty="0" err="1" smtClean="0"/>
              <a:t>Hydrocatala</a:t>
            </a:r>
            <a:endParaRPr lang="nl-BE" dirty="0" smtClean="0"/>
          </a:p>
          <a:p>
            <a:r>
              <a:rPr lang="nl-BE" dirty="0" smtClean="0"/>
              <a:t>Halle:</a:t>
            </a:r>
            <a:r>
              <a:rPr lang="nl-BE" baseline="0" dirty="0" smtClean="0"/>
              <a:t> stuw </a:t>
            </a:r>
            <a:r>
              <a:rPr lang="nl-BE" baseline="0" dirty="0" err="1" smtClean="0"/>
              <a:t>thv</a:t>
            </a:r>
            <a:r>
              <a:rPr lang="nl-BE" baseline="0" dirty="0" smtClean="0"/>
              <a:t> industrie</a:t>
            </a:r>
          </a:p>
          <a:p>
            <a:r>
              <a:rPr lang="nl-BE" baseline="0" dirty="0" smtClean="0"/>
              <a:t>Radiaalstuw in principe geen migratieknelpunt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291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Kaart niet volledig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vb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Tangebeek</a:t>
            </a:r>
            <a:r>
              <a:rPr lang="nl-BE" baseline="0" dirty="0" smtClean="0"/>
              <a:t>/Maalbeek) niet geïnventariseerd</a:t>
            </a:r>
            <a:endParaRPr lang="nl-BE" dirty="0" smtClean="0"/>
          </a:p>
          <a:p>
            <a:r>
              <a:rPr lang="nl-BE" dirty="0" smtClean="0"/>
              <a:t>Drogenbos: </a:t>
            </a:r>
            <a:r>
              <a:rPr lang="nl-BE" dirty="0" err="1" smtClean="0"/>
              <a:t>Hydrocatala</a:t>
            </a:r>
            <a:endParaRPr lang="nl-BE" dirty="0" smtClean="0"/>
          </a:p>
          <a:p>
            <a:r>
              <a:rPr lang="nl-BE" dirty="0" smtClean="0"/>
              <a:t>Halle:</a:t>
            </a:r>
            <a:r>
              <a:rPr lang="nl-BE" baseline="0" dirty="0" smtClean="0"/>
              <a:t> stuw </a:t>
            </a:r>
            <a:r>
              <a:rPr lang="nl-BE" baseline="0" dirty="0" err="1" smtClean="0"/>
              <a:t>thv</a:t>
            </a:r>
            <a:r>
              <a:rPr lang="nl-BE" baseline="0" dirty="0" smtClean="0"/>
              <a:t> industrie</a:t>
            </a:r>
          </a:p>
          <a:p>
            <a:r>
              <a:rPr lang="nl-BE" baseline="0" dirty="0" smtClean="0"/>
              <a:t>Radiaalstuw in principe geen migratieknelpunt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291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Directive </a:t>
            </a:r>
            <a:r>
              <a:rPr lang="nl-BE" dirty="0" err="1" smtClean="0"/>
              <a:t>cadre</a:t>
            </a:r>
            <a:r>
              <a:rPr lang="nl-BE" dirty="0" smtClean="0"/>
              <a:t>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nl-BE" dirty="0" err="1" smtClean="0"/>
              <a:t>l’eau</a:t>
            </a:r>
            <a:r>
              <a:rPr lang="nl-BE" dirty="0" smtClean="0"/>
              <a:t> / Directive </a:t>
            </a:r>
            <a:r>
              <a:rPr lang="nl-BE" dirty="0" err="1" smtClean="0"/>
              <a:t>Inondation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404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V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1" y="288000"/>
            <a:ext cx="4344583" cy="6264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 flipH="1">
            <a:off x="2772229" y="288000"/>
            <a:ext cx="60887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5" y="576000"/>
            <a:ext cx="1655818" cy="7122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3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3257" y="288000"/>
            <a:ext cx="7372742" cy="6265475"/>
            <a:chOff x="1483257" y="288000"/>
            <a:chExt cx="7372742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196E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3257" y="288000"/>
              <a:ext cx="1800000" cy="6264000"/>
            </a:xfrm>
            <a:prstGeom prst="rtTriangle">
              <a:avLst/>
            </a:prstGeom>
            <a:solidFill>
              <a:srgbClr val="196E8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7" y="319565"/>
            <a:ext cx="1567832" cy="6735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902A518-2289-419D-A053-0C9EC542DC6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fbeelding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D65BF7D-2351-4026-A12A-0825E6E8751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0F73AD-CB74-437B-89E7-5B179DDB3387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80" y="287999"/>
            <a:ext cx="4571115" cy="6265475"/>
          </a:xfrm>
          <a:prstGeom prst="rect">
            <a:avLst/>
          </a:prstGeom>
        </p:spPr>
      </p:pic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theme" Target="../theme/them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25A497-362C-4061-85D8-E5C5110FC025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5" r:id="rId2"/>
    <p:sldLayoutId id="2147483695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i="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kern="1200" spc="0" baseline="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5504"/>
            <a:ext cx="7416000" cy="1116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4" y="186501"/>
            <a:ext cx="1567834" cy="6735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5" y="6210834"/>
            <a:ext cx="2241227" cy="389171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2D99A9A-6424-4170-8B4E-F352698E097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8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9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1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8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CDCA65D-314B-4E07-BE16-41AB12BE5F14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200" b="1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4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3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tegraalwaterbeleid.b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1797423" y="1170422"/>
            <a:ext cx="7416000" cy="2088000"/>
          </a:xfrm>
        </p:spPr>
        <p:txBody>
          <a:bodyPr/>
          <a:lstStyle/>
          <a:p>
            <a:r>
              <a:rPr lang="nl-BE" dirty="0" smtClean="0"/>
              <a:t>Zennebekken/Sous-bassin de la Senne </a:t>
            </a:r>
            <a:br>
              <a:rPr lang="nl-BE" dirty="0" smtClean="0"/>
            </a:br>
            <a:r>
              <a:rPr lang="nl-BE" sz="2800" dirty="0" smtClean="0"/>
              <a:t>Vlaanderen/</a:t>
            </a:r>
            <a:r>
              <a:rPr lang="nl-BE" sz="2800" dirty="0" err="1" smtClean="0"/>
              <a:t>Flandre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788427" y="139148"/>
            <a:ext cx="2355574" cy="85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7416000" cy="1116000"/>
          </a:xfrm>
        </p:spPr>
        <p:txBody>
          <a:bodyPr/>
          <a:lstStyle/>
          <a:p>
            <a:r>
              <a:rPr lang="nl-BE" sz="3200" dirty="0" smtClean="0"/>
              <a:t>Waterkwaliteit Zenne / </a:t>
            </a:r>
            <a:br>
              <a:rPr lang="nl-BE" sz="3200" dirty="0" smtClean="0"/>
            </a:br>
            <a:r>
              <a:rPr lang="nl-BE" sz="3200" dirty="0" err="1" smtClean="0"/>
              <a:t>Qualité</a:t>
            </a:r>
            <a:r>
              <a:rPr lang="nl-BE" sz="3200" dirty="0" smtClean="0"/>
              <a:t> eau de la Senne</a:t>
            </a:r>
            <a:endParaRPr lang="nl-B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9" y="1310513"/>
            <a:ext cx="7929360" cy="55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33" y="636122"/>
            <a:ext cx="2597002" cy="25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7416000" cy="1116000"/>
          </a:xfrm>
        </p:spPr>
        <p:txBody>
          <a:bodyPr/>
          <a:lstStyle/>
          <a:p>
            <a:r>
              <a:rPr lang="nl-BE" sz="3200" dirty="0" smtClean="0"/>
              <a:t>Waterkwaliteit Zenne / </a:t>
            </a:r>
            <a:br>
              <a:rPr lang="nl-BE" sz="3200" dirty="0" smtClean="0"/>
            </a:br>
            <a:r>
              <a:rPr lang="nl-BE" sz="3200" dirty="0" err="1" smtClean="0"/>
              <a:t>Qualité</a:t>
            </a:r>
            <a:r>
              <a:rPr lang="nl-BE" sz="3200" dirty="0" smtClean="0"/>
              <a:t> eau de la Senne</a:t>
            </a:r>
            <a:endParaRPr lang="nl-B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1624089"/>
            <a:ext cx="8734567" cy="42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81" y="58994"/>
            <a:ext cx="4783363" cy="6759677"/>
          </a:xfrm>
          <a:prstGeom prst="rect">
            <a:avLst/>
          </a:prstGeom>
        </p:spPr>
      </p:pic>
      <p:cxnSp>
        <p:nvCxnSpPr>
          <p:cNvPr id="18" name="Rechte verbindingslijn met pijl 17"/>
          <p:cNvCxnSpPr/>
          <p:nvPr/>
        </p:nvCxnSpPr>
        <p:spPr>
          <a:xfrm flipV="1">
            <a:off x="5673213" y="4165996"/>
            <a:ext cx="538744" cy="1218353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33952" r="68222" b="17217"/>
          <a:stretch/>
        </p:blipFill>
        <p:spPr bwMode="auto">
          <a:xfrm>
            <a:off x="634922" y="3541351"/>
            <a:ext cx="3440465" cy="25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Z:\Alg_Directeur\07_BDDDM\08_DZ\FOTO\IJSE\IJSE - Van bron tot monding 09_13\2013_09_12 Peter Maris\DSC_7759LR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2" y="1104205"/>
            <a:ext cx="3440465" cy="22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7416000" cy="1116000"/>
          </a:xfrm>
        </p:spPr>
        <p:txBody>
          <a:bodyPr/>
          <a:lstStyle/>
          <a:p>
            <a:r>
              <a:rPr lang="nl-BE" sz="3200" dirty="0" smtClean="0"/>
              <a:t>Zuivering / </a:t>
            </a:r>
            <a:r>
              <a:rPr lang="nl-BE" sz="3200" dirty="0" err="1"/>
              <a:t>A</a:t>
            </a:r>
            <a:r>
              <a:rPr lang="nl-BE" sz="3200" dirty="0" err="1" smtClean="0"/>
              <a:t>ssainissement</a:t>
            </a:r>
            <a:endParaRPr lang="nl-BE" sz="3200" dirty="0"/>
          </a:p>
        </p:txBody>
      </p:sp>
      <p:sp>
        <p:nvSpPr>
          <p:cNvPr id="9" name="Rechthoek 8"/>
          <p:cNvSpPr/>
          <p:nvPr/>
        </p:nvSpPr>
        <p:spPr>
          <a:xfrm>
            <a:off x="1877961" y="1828799"/>
            <a:ext cx="2477730" cy="1366685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Pepingen: 2 extra </a:t>
            </a:r>
            <a:r>
              <a:rPr lang="nl-BE" sz="1400" dirty="0" err="1" smtClean="0">
                <a:solidFill>
                  <a:schemeClr val="tx1"/>
                </a:solidFill>
              </a:rPr>
              <a:t>KWZI’s</a:t>
            </a:r>
            <a:r>
              <a:rPr lang="nl-BE" sz="1400" dirty="0" smtClean="0">
                <a:solidFill>
                  <a:schemeClr val="tx1"/>
                </a:solidFill>
              </a:rPr>
              <a:t> / STEP </a:t>
            </a:r>
          </a:p>
          <a:p>
            <a:pPr marL="285750" indent="-285750">
              <a:buFont typeface="Arial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Verdere </a:t>
            </a:r>
            <a:r>
              <a:rPr lang="nl-BE" sz="1400" dirty="0" smtClean="0">
                <a:solidFill>
                  <a:schemeClr val="tx1"/>
                </a:solidFill>
              </a:rPr>
              <a:t>uitbouw collector </a:t>
            </a:r>
            <a:r>
              <a:rPr lang="nl-BE" sz="1400" dirty="0" err="1" smtClean="0">
                <a:solidFill>
                  <a:schemeClr val="tx1"/>
                </a:solidFill>
              </a:rPr>
              <a:t>Zuunbeek</a:t>
            </a:r>
            <a:r>
              <a:rPr lang="nl-BE" sz="1400" dirty="0" smtClean="0">
                <a:solidFill>
                  <a:schemeClr val="tx1"/>
                </a:solidFill>
              </a:rPr>
              <a:t> / Extension </a:t>
            </a:r>
            <a:r>
              <a:rPr lang="nl-BE" sz="1400" dirty="0" smtClean="0">
                <a:solidFill>
                  <a:schemeClr val="tx1"/>
                </a:solidFill>
              </a:rPr>
              <a:t>du </a:t>
            </a:r>
            <a:r>
              <a:rPr lang="nl-BE" sz="1400" dirty="0" err="1" smtClean="0">
                <a:solidFill>
                  <a:schemeClr val="tx1"/>
                </a:solidFill>
              </a:rPr>
              <a:t>réseau</a:t>
            </a:r>
            <a:r>
              <a:rPr lang="nl-BE" sz="1400" dirty="0" smtClean="0">
                <a:solidFill>
                  <a:schemeClr val="tx1"/>
                </a:solidFill>
              </a:rPr>
              <a:t> </a:t>
            </a:r>
            <a:r>
              <a:rPr lang="nl-BE" sz="1400" dirty="0" err="1" smtClean="0">
                <a:solidFill>
                  <a:schemeClr val="tx1"/>
                </a:solidFill>
              </a:rPr>
              <a:t>d’égouttage</a:t>
            </a:r>
            <a:r>
              <a:rPr lang="nl-BE" sz="1400" dirty="0" smtClean="0">
                <a:solidFill>
                  <a:schemeClr val="tx1"/>
                </a:solidFill>
              </a:rPr>
              <a:t> </a:t>
            </a:r>
            <a:r>
              <a:rPr lang="nl-BE" sz="1400" dirty="0" err="1" smtClean="0">
                <a:solidFill>
                  <a:schemeClr val="tx1"/>
                </a:solidFill>
              </a:rPr>
              <a:t>autour</a:t>
            </a:r>
            <a:r>
              <a:rPr lang="nl-BE" sz="1400" dirty="0" smtClean="0">
                <a:solidFill>
                  <a:schemeClr val="tx1"/>
                </a:solidFill>
              </a:rPr>
              <a:t> du </a:t>
            </a:r>
            <a:r>
              <a:rPr lang="nl-BE" sz="1400" dirty="0" err="1" smtClean="0">
                <a:solidFill>
                  <a:schemeClr val="tx1"/>
                </a:solidFill>
              </a:rPr>
              <a:t>Zuunbeek</a:t>
            </a:r>
            <a:endParaRPr lang="nl-BE" sz="1400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355691" y="2389238"/>
            <a:ext cx="1317522" cy="1199536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4685102" y="4743217"/>
            <a:ext cx="2108988" cy="566202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Uitbreiding RWZI Beersel / </a:t>
            </a:r>
          </a:p>
          <a:p>
            <a:r>
              <a:rPr lang="nl-BE" sz="1400" dirty="0" smtClean="0">
                <a:solidFill>
                  <a:schemeClr val="tx1"/>
                </a:solidFill>
              </a:rPr>
              <a:t>Extension STEP Beersel</a:t>
            </a:r>
            <a:endParaRPr lang="nl-BE" sz="1400" dirty="0"/>
          </a:p>
        </p:txBody>
      </p:sp>
      <p:cxnSp>
        <p:nvCxnSpPr>
          <p:cNvPr id="16" name="Rechte verbindingslijn met pijl 15"/>
          <p:cNvCxnSpPr>
            <a:stCxn id="12" idx="0"/>
          </p:cNvCxnSpPr>
          <p:nvPr/>
        </p:nvCxnSpPr>
        <p:spPr>
          <a:xfrm flipV="1">
            <a:off x="5739596" y="3588775"/>
            <a:ext cx="720198" cy="1154442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6792381" y="2157473"/>
            <a:ext cx="2271253" cy="1383878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RWZI Brussel-Zuid: extra nutriëntverwijdering /</a:t>
            </a:r>
          </a:p>
          <a:p>
            <a:r>
              <a:rPr lang="nl-BE" sz="1400" dirty="0" smtClean="0">
                <a:solidFill>
                  <a:schemeClr val="tx1"/>
                </a:solidFill>
              </a:rPr>
              <a:t>STEP Bruxelles-</a:t>
            </a:r>
            <a:r>
              <a:rPr lang="nl-BE" sz="1400" dirty="0" err="1" smtClean="0">
                <a:solidFill>
                  <a:schemeClr val="tx1"/>
                </a:solidFill>
              </a:rPr>
              <a:t>Sud</a:t>
            </a:r>
            <a:r>
              <a:rPr lang="nl-BE" sz="1400" dirty="0" smtClean="0">
                <a:solidFill>
                  <a:schemeClr val="tx1"/>
                </a:solidFill>
              </a:rPr>
              <a:t>: </a:t>
            </a:r>
            <a:r>
              <a:rPr lang="nl-BE" sz="1400" dirty="0" err="1" smtClean="0">
                <a:solidFill>
                  <a:schemeClr val="tx1"/>
                </a:solidFill>
              </a:rPr>
              <a:t>élimination</a:t>
            </a:r>
            <a:r>
              <a:rPr lang="nl-BE" sz="1400" dirty="0" smtClean="0">
                <a:solidFill>
                  <a:schemeClr val="tx1"/>
                </a:solidFill>
              </a:rPr>
              <a:t> supplémentaire des </a:t>
            </a:r>
            <a:r>
              <a:rPr lang="nl-BE" sz="1400" dirty="0" err="1" smtClean="0">
                <a:solidFill>
                  <a:schemeClr val="tx1"/>
                </a:solidFill>
              </a:rPr>
              <a:t>nutriments</a:t>
            </a:r>
            <a:endParaRPr lang="nl-BE" sz="1400" dirty="0"/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6599583" y="2915916"/>
            <a:ext cx="192799" cy="279568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6439275" y="177193"/>
            <a:ext cx="2335100" cy="1124834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99243 Collector </a:t>
            </a:r>
            <a:r>
              <a:rPr lang="nl-BE" sz="1400" dirty="0" err="1" smtClean="0">
                <a:solidFill>
                  <a:schemeClr val="tx1"/>
                </a:solidFill>
              </a:rPr>
              <a:t>Schom</a:t>
            </a:r>
            <a:r>
              <a:rPr lang="nl-BE" sz="1400" dirty="0" smtClean="0">
                <a:solidFill>
                  <a:schemeClr val="tx1"/>
                </a:solidFill>
              </a:rPr>
              <a:t> (Zemst)</a:t>
            </a:r>
          </a:p>
          <a:p>
            <a:pPr marL="285750" indent="-285750">
              <a:buFont typeface="Arial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22254 Afkoppeling Strombeek (Grimbergen)</a:t>
            </a:r>
            <a:endParaRPr lang="nl-BE" sz="1400" dirty="0"/>
          </a:p>
        </p:txBody>
      </p:sp>
      <p:sp>
        <p:nvSpPr>
          <p:cNvPr id="17" name="Rechthoek 16"/>
          <p:cNvSpPr/>
          <p:nvPr/>
        </p:nvSpPr>
        <p:spPr>
          <a:xfrm>
            <a:off x="4685102" y="5384349"/>
            <a:ext cx="2108988" cy="566202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Sanering/</a:t>
            </a:r>
            <a:r>
              <a:rPr lang="nl-BE" sz="1400" dirty="0" err="1" smtClean="0">
                <a:solidFill>
                  <a:schemeClr val="tx1"/>
                </a:solidFill>
              </a:rPr>
              <a:t>égouttage</a:t>
            </a:r>
            <a:r>
              <a:rPr lang="nl-BE" sz="1400" dirty="0" smtClean="0">
                <a:solidFill>
                  <a:schemeClr val="tx1"/>
                </a:solidFill>
              </a:rPr>
              <a:t> ‘</a:t>
            </a:r>
            <a:r>
              <a:rPr lang="nl-BE" sz="1400" dirty="0" err="1" smtClean="0">
                <a:solidFill>
                  <a:schemeClr val="tx1"/>
                </a:solidFill>
              </a:rPr>
              <a:t>Hallerbosbeken</a:t>
            </a:r>
            <a:r>
              <a:rPr lang="nl-BE" sz="1400" dirty="0" smtClean="0">
                <a:solidFill>
                  <a:schemeClr val="tx1"/>
                </a:solidFill>
              </a:rPr>
              <a:t>’</a:t>
            </a:r>
            <a:endParaRPr lang="nl-BE" sz="1400" dirty="0"/>
          </a:p>
        </p:txBody>
      </p:sp>
      <p:cxnSp>
        <p:nvCxnSpPr>
          <p:cNvPr id="21" name="Rechte verbindingslijn met pijl 20"/>
          <p:cNvCxnSpPr>
            <a:stCxn id="15" idx="2"/>
          </p:cNvCxnSpPr>
          <p:nvPr/>
        </p:nvCxnSpPr>
        <p:spPr>
          <a:xfrm flipH="1">
            <a:off x="7295322" y="1302027"/>
            <a:ext cx="311503" cy="397564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935513" y="0"/>
            <a:ext cx="2172991" cy="102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323528" y="3140968"/>
            <a:ext cx="8784976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7" name="Picture 70" descr="k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159">
            <a:off x="4098462" y="6023669"/>
            <a:ext cx="353134" cy="5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8549929" cy="1116000"/>
          </a:xfrm>
        </p:spPr>
        <p:txBody>
          <a:bodyPr/>
          <a:lstStyle/>
          <a:p>
            <a:r>
              <a:rPr lang="nl-BE" sz="3000" dirty="0" smtClean="0"/>
              <a:t>Ecologisch rivierherstel / </a:t>
            </a:r>
            <a:r>
              <a:rPr lang="nl-BE" sz="3000" dirty="0" err="1" smtClean="0"/>
              <a:t>Réhabilitation</a:t>
            </a:r>
            <a:r>
              <a:rPr lang="nl-BE" sz="3000" dirty="0" smtClean="0"/>
              <a:t> </a:t>
            </a:r>
            <a:r>
              <a:rPr lang="nl-BE" sz="3000" dirty="0" err="1" smtClean="0"/>
              <a:t>écologique</a:t>
            </a:r>
            <a:endParaRPr lang="nl-BE" sz="3000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8280920" cy="4968552"/>
          </a:xfrm>
        </p:spPr>
        <p:txBody>
          <a:bodyPr/>
          <a:lstStyle/>
          <a:p>
            <a:pPr>
              <a:buNone/>
            </a:pPr>
            <a:endParaRPr lang="nl-BE" sz="1800" dirty="0" smtClean="0"/>
          </a:p>
          <a:p>
            <a:r>
              <a:rPr lang="nl-BE" sz="1800" b="0" dirty="0" smtClean="0"/>
              <a:t>Non </a:t>
            </a:r>
            <a:r>
              <a:rPr lang="nl-BE" sz="1800" b="0" dirty="0" err="1" smtClean="0"/>
              <a:t>seulement</a:t>
            </a:r>
            <a:r>
              <a:rPr lang="nl-BE" sz="1800" b="0" dirty="0" smtClean="0"/>
              <a:t> la </a:t>
            </a:r>
            <a:r>
              <a:rPr lang="nl-BE" sz="1800" b="0" dirty="0" err="1" smtClean="0"/>
              <a:t>qualité</a:t>
            </a:r>
            <a:r>
              <a:rPr lang="nl-BE" sz="1800" b="0" dirty="0" smtClean="0"/>
              <a:t> de </a:t>
            </a:r>
            <a:r>
              <a:rPr lang="nl-BE" sz="1800" b="0" dirty="0" err="1" smtClean="0"/>
              <a:t>l’eau</a:t>
            </a:r>
            <a:r>
              <a:rPr lang="nl-BE" sz="1800" b="0" dirty="0" smtClean="0"/>
              <a:t>, mais </a:t>
            </a:r>
            <a:r>
              <a:rPr lang="nl-BE" sz="1800" b="0" dirty="0" err="1" smtClean="0"/>
              <a:t>aussi</a:t>
            </a:r>
            <a:r>
              <a:rPr lang="nl-BE" sz="1800" b="0" dirty="0" smtClean="0"/>
              <a:t> la </a:t>
            </a:r>
            <a:r>
              <a:rPr lang="nl-BE" sz="1800" b="0" dirty="0" err="1" smtClean="0"/>
              <a:t>qualité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hydromorphologique</a:t>
            </a:r>
            <a:r>
              <a:rPr lang="nl-BE" sz="1800" b="0" dirty="0" smtClean="0"/>
              <a:t>  </a:t>
            </a:r>
            <a:r>
              <a:rPr lang="nl-BE" sz="1800" b="0" dirty="0" err="1" smtClean="0"/>
              <a:t>joue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un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rôle</a:t>
            </a:r>
            <a:r>
              <a:rPr lang="nl-BE" sz="1800" b="0" dirty="0" smtClean="0"/>
              <a:t> important pour </a:t>
            </a:r>
            <a:r>
              <a:rPr lang="nl-BE" sz="1800" b="0" dirty="0" err="1" smtClean="0"/>
              <a:t>atteindre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un</a:t>
            </a:r>
            <a:r>
              <a:rPr lang="nl-BE" sz="1800" b="0" dirty="0" smtClean="0"/>
              <a:t> bon </a:t>
            </a:r>
            <a:r>
              <a:rPr lang="nl-BE" sz="1800" b="0" dirty="0" err="1" smtClean="0"/>
              <a:t>état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écologique</a:t>
            </a:r>
            <a:r>
              <a:rPr lang="nl-BE" sz="1800" b="0" dirty="0" smtClean="0"/>
              <a:t>.</a:t>
            </a:r>
          </a:p>
          <a:p>
            <a:r>
              <a:rPr lang="nl-BE" sz="1800" b="0" dirty="0" err="1" smtClean="0"/>
              <a:t>Conséquence</a:t>
            </a:r>
            <a:r>
              <a:rPr lang="nl-BE" sz="1800" b="0" dirty="0" smtClean="0"/>
              <a:t>: </a:t>
            </a:r>
          </a:p>
          <a:p>
            <a:pPr lvl="1"/>
            <a:r>
              <a:rPr lang="nl-BE" sz="1800" b="0" dirty="0" smtClean="0"/>
              <a:t>Préserver, </a:t>
            </a:r>
            <a:r>
              <a:rPr lang="nl-BE" sz="1800" b="0" dirty="0" err="1" smtClean="0"/>
              <a:t>maintenir</a:t>
            </a:r>
            <a:r>
              <a:rPr lang="nl-BE" sz="1800" b="0" dirty="0" smtClean="0"/>
              <a:t> et </a:t>
            </a:r>
            <a:r>
              <a:rPr lang="nl-BE" sz="1800" b="0" dirty="0" err="1" smtClean="0"/>
              <a:t>fortifier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le</a:t>
            </a:r>
            <a:r>
              <a:rPr lang="nl-BE" sz="1800" b="0" dirty="0" smtClean="0"/>
              <a:t> </a:t>
            </a:r>
            <a:r>
              <a:rPr lang="nl-BE" sz="1800" b="0" dirty="0" err="1" smtClean="0"/>
              <a:t>caractère</a:t>
            </a:r>
            <a:r>
              <a:rPr lang="nl-BE" sz="1800" b="0" dirty="0" smtClean="0"/>
              <a:t> naturel de la Senne</a:t>
            </a:r>
          </a:p>
          <a:p>
            <a:pPr lvl="1"/>
            <a:r>
              <a:rPr lang="nl-BE" sz="1800" dirty="0" err="1" smtClean="0"/>
              <a:t>Suppression</a:t>
            </a:r>
            <a:r>
              <a:rPr lang="nl-BE" sz="1800" dirty="0" smtClean="0"/>
              <a:t> des </a:t>
            </a:r>
            <a:r>
              <a:rPr lang="nl-BE" sz="1800" dirty="0" err="1" smtClean="0"/>
              <a:t>obstacles</a:t>
            </a:r>
            <a:r>
              <a:rPr lang="nl-BE" sz="1800" dirty="0" smtClean="0"/>
              <a:t> à la libre </a:t>
            </a:r>
            <a:r>
              <a:rPr lang="nl-BE" sz="1800" dirty="0" err="1" smtClean="0"/>
              <a:t>circulation</a:t>
            </a:r>
            <a:r>
              <a:rPr lang="nl-BE" sz="1800" dirty="0" smtClean="0"/>
              <a:t> des </a:t>
            </a:r>
            <a:r>
              <a:rPr lang="nl-BE" sz="1800" dirty="0" err="1" smtClean="0"/>
              <a:t>poissons</a:t>
            </a:r>
            <a:endParaRPr lang="nl-BE" sz="1800" b="0" dirty="0" smtClean="0"/>
          </a:p>
          <a:p>
            <a:pPr lvl="1"/>
            <a:endParaRPr lang="nl-BE" sz="1800" b="0" dirty="0" smtClean="0"/>
          </a:p>
          <a:p>
            <a:endParaRPr lang="nl-BE" sz="1800" b="0" dirty="0">
              <a:solidFill>
                <a:srgbClr val="FF0000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475656" y="3284538"/>
            <a:ext cx="2735982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nl-NL" altLang="nl-BE" sz="1500" b="1" dirty="0" err="1" smtClean="0">
                <a:solidFill>
                  <a:schemeClr val="tx2"/>
                </a:solidFill>
              </a:rPr>
              <a:t>Qualité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 de </a:t>
            </a:r>
            <a:r>
              <a:rPr kumimoji="1" lang="nl-NL" altLang="nl-BE" sz="1500" b="1" dirty="0" err="1" smtClean="0">
                <a:solidFill>
                  <a:schemeClr val="tx2"/>
                </a:solidFill>
              </a:rPr>
              <a:t>l’eau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:</a:t>
            </a:r>
            <a:endParaRPr kumimoji="1" lang="nl-NL" altLang="nl-BE" sz="1500" b="1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buClrTx/>
            </a:pPr>
            <a:r>
              <a:rPr kumimoji="1" lang="nl-NL" altLang="nl-BE" sz="1500" dirty="0" smtClean="0"/>
              <a:t> </a:t>
            </a:r>
            <a:r>
              <a:rPr kumimoji="1" lang="nl-NL" altLang="nl-BE" sz="1500" dirty="0" err="1" smtClean="0"/>
              <a:t>température</a:t>
            </a:r>
            <a:r>
              <a:rPr kumimoji="1" lang="nl-NL" altLang="nl-BE" sz="1500" dirty="0" smtClean="0"/>
              <a:t>, </a:t>
            </a:r>
            <a:r>
              <a:rPr kumimoji="1" lang="nl-NL" altLang="nl-BE" sz="1500" dirty="0" err="1" smtClean="0"/>
              <a:t>acidité</a:t>
            </a:r>
            <a:r>
              <a:rPr kumimoji="1" lang="nl-NL" altLang="nl-BE" sz="1500" dirty="0" smtClean="0"/>
              <a:t>,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ClrTx/>
              <a:buNone/>
            </a:pPr>
            <a:r>
              <a:rPr kumimoji="1" lang="nl-NL" altLang="nl-BE" sz="1500" dirty="0" err="1" smtClean="0"/>
              <a:t>oxygène</a:t>
            </a:r>
            <a:r>
              <a:rPr kumimoji="1" lang="nl-NL" altLang="nl-BE" sz="1500" dirty="0" smtClean="0"/>
              <a:t>, </a:t>
            </a:r>
            <a:r>
              <a:rPr kumimoji="1" lang="nl-NL" altLang="nl-BE" sz="1500" dirty="0" err="1" smtClean="0"/>
              <a:t>nutriments</a:t>
            </a:r>
            <a:r>
              <a:rPr kumimoji="1" lang="nl-NL" altLang="nl-BE" sz="1500" dirty="0" smtClean="0"/>
              <a:t> 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buClrTx/>
            </a:pPr>
            <a:r>
              <a:rPr kumimoji="1" lang="nl-NL" altLang="nl-BE" sz="1500" dirty="0" smtClean="0"/>
              <a:t> </a:t>
            </a:r>
            <a:r>
              <a:rPr kumimoji="1" lang="nl-NL" altLang="nl-BE" sz="1500" dirty="0" err="1" smtClean="0"/>
              <a:t>polluants</a:t>
            </a:r>
            <a:endParaRPr kumimoji="1" lang="nl-NL" altLang="nl-BE" sz="15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275029" y="3284538"/>
            <a:ext cx="3231557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nl-NL" altLang="nl-BE" sz="1500" b="1" dirty="0" err="1" smtClean="0">
                <a:solidFill>
                  <a:schemeClr val="tx2"/>
                </a:solidFill>
              </a:rPr>
              <a:t>Qualité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 </a:t>
            </a:r>
            <a:r>
              <a:rPr kumimoji="1" lang="nl-NL" altLang="nl-BE" sz="1500" b="1" dirty="0" err="1" smtClean="0">
                <a:solidFill>
                  <a:schemeClr val="tx2"/>
                </a:solidFill>
              </a:rPr>
              <a:t>hydromorphologique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:</a:t>
            </a:r>
            <a:endParaRPr kumimoji="1" lang="nl-NL" altLang="nl-BE" sz="1500" b="1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nl-NL" altLang="nl-BE" sz="1500" dirty="0"/>
              <a:t> </a:t>
            </a:r>
            <a:r>
              <a:rPr lang="nl-NL" altLang="nl-BE" sz="1500" dirty="0" err="1" smtClean="0"/>
              <a:t>sinuosité</a:t>
            </a:r>
            <a:r>
              <a:rPr lang="nl-NL" altLang="nl-BE" sz="1500" dirty="0" smtClean="0"/>
              <a:t>, </a:t>
            </a:r>
            <a:r>
              <a:rPr lang="nl-NL" altLang="nl-BE" sz="1500" dirty="0" err="1"/>
              <a:t>continuité</a:t>
            </a:r>
            <a:r>
              <a:rPr lang="nl-NL" altLang="nl-BE" sz="1500" dirty="0"/>
              <a:t> </a:t>
            </a:r>
            <a:r>
              <a:rPr lang="nl-NL" altLang="nl-BE" sz="1500" dirty="0" smtClean="0"/>
              <a:t>longitudinale,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nl-NL" altLang="nl-BE" sz="1500" dirty="0" err="1" smtClean="0"/>
              <a:t>hétérogénéité</a:t>
            </a:r>
            <a:r>
              <a:rPr lang="nl-NL" altLang="nl-BE" sz="1500" dirty="0" smtClean="0"/>
              <a:t> </a:t>
            </a:r>
            <a:r>
              <a:rPr lang="nl-NL" altLang="nl-BE" sz="1500" dirty="0"/>
              <a:t>des </a:t>
            </a:r>
            <a:r>
              <a:rPr lang="nl-NL" altLang="nl-BE" sz="1500" dirty="0" err="1" smtClean="0"/>
              <a:t>substrats</a:t>
            </a:r>
            <a:r>
              <a:rPr lang="nl-NL" altLang="nl-BE" sz="1500" dirty="0" smtClean="0"/>
              <a:t>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kumimoji="1" lang="nl-NL" altLang="nl-BE" sz="1500" dirty="0" smtClean="0"/>
              <a:t> </a:t>
            </a:r>
            <a:r>
              <a:rPr kumimoji="1" lang="nl-NL" altLang="nl-BE" sz="1500" dirty="0" err="1" smtClean="0"/>
              <a:t>renforcement</a:t>
            </a:r>
            <a:r>
              <a:rPr kumimoji="1" lang="nl-NL" altLang="nl-BE" sz="1500" dirty="0" smtClean="0"/>
              <a:t> de la berge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kumimoji="1" lang="nl-NL" altLang="nl-BE" sz="1500" dirty="0"/>
              <a:t> </a:t>
            </a:r>
            <a:r>
              <a:rPr kumimoji="1" lang="nl-NL" altLang="nl-BE" sz="1500" dirty="0" err="1" smtClean="0"/>
              <a:t>obstacles</a:t>
            </a:r>
            <a:r>
              <a:rPr kumimoji="1" lang="nl-NL" altLang="nl-BE" sz="1500" dirty="0" smtClean="0"/>
              <a:t> </a:t>
            </a:r>
            <a:r>
              <a:rPr kumimoji="1" lang="nl-NL" altLang="nl-BE" sz="1500" dirty="0" err="1" smtClean="0"/>
              <a:t>migration</a:t>
            </a:r>
            <a:r>
              <a:rPr kumimoji="1" lang="nl-NL" altLang="nl-BE" sz="1500" dirty="0" smtClean="0"/>
              <a:t> </a:t>
            </a:r>
            <a:r>
              <a:rPr kumimoji="1" lang="nl-NL" altLang="nl-BE" sz="1500" dirty="0" err="1" smtClean="0"/>
              <a:t>poisson</a:t>
            </a:r>
            <a:r>
              <a:rPr kumimoji="1" lang="nl-NL" altLang="nl-BE" sz="1500" dirty="0" smtClean="0"/>
              <a:t>,…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5406361">
            <a:off x="1006436" y="5049279"/>
            <a:ext cx="1368896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379823" y="4999484"/>
            <a:ext cx="3987974" cy="1708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nl-NL" altLang="nl-BE" sz="1500" b="1" dirty="0" err="1" smtClean="0">
                <a:solidFill>
                  <a:schemeClr val="tx2"/>
                </a:solidFill>
              </a:rPr>
              <a:t>Éléments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 de </a:t>
            </a:r>
            <a:r>
              <a:rPr kumimoji="1" lang="nl-NL" altLang="nl-BE" sz="1500" b="1" dirty="0" err="1" smtClean="0">
                <a:solidFill>
                  <a:schemeClr val="tx2"/>
                </a:solidFill>
              </a:rPr>
              <a:t>qualité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 </a:t>
            </a:r>
            <a:r>
              <a:rPr kumimoji="1" lang="nl-NL" altLang="nl-BE" sz="1500" b="1" dirty="0" err="1" smtClean="0">
                <a:solidFill>
                  <a:schemeClr val="tx2"/>
                </a:solidFill>
              </a:rPr>
              <a:t>biologique</a:t>
            </a:r>
            <a:r>
              <a:rPr kumimoji="1" lang="nl-NL" altLang="nl-BE" sz="1500" b="1" dirty="0" smtClean="0">
                <a:solidFill>
                  <a:schemeClr val="tx2"/>
                </a:solidFill>
              </a:rPr>
              <a:t>:</a:t>
            </a:r>
            <a:endParaRPr kumimoji="1" lang="nl-NL" altLang="nl-BE" sz="1500" b="1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endParaRPr lang="nl-NL" altLang="nl-BE" sz="1500" dirty="0"/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None/>
            </a:pPr>
            <a:endParaRPr lang="nl-NL" altLang="nl-BE" sz="1500" dirty="0" smtClean="0"/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None/>
            </a:pPr>
            <a:endParaRPr lang="nl-NL" altLang="nl-BE" sz="1500" dirty="0"/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None/>
            </a:pPr>
            <a:endParaRPr lang="nl-NL" altLang="nl-BE" sz="15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3356992"/>
            <a:ext cx="145311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5"/>
          <p:cNvSpPr>
            <a:spLocks noChangeArrowheads="1"/>
          </p:cNvSpPr>
          <p:nvPr/>
        </p:nvSpPr>
        <p:spPr bwMode="auto">
          <a:xfrm rot="5406361" flipV="1">
            <a:off x="6251065" y="5102404"/>
            <a:ext cx="1368896" cy="74304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5" r="18560"/>
          <a:stretch/>
        </p:blipFill>
        <p:spPr bwMode="auto">
          <a:xfrm rot="16200000">
            <a:off x="7199828" y="3537479"/>
            <a:ext cx="2137039" cy="134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7" descr="Mollus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6">
            <a:off x="4863249" y="6032372"/>
            <a:ext cx="280542" cy="5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8" descr="hemipt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778">
            <a:off x="3492405" y="6040034"/>
            <a:ext cx="435487" cy="56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9" descr="chironomi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308">
            <a:off x="4382863" y="6260787"/>
            <a:ext cx="546154" cy="1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 descr="wat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34" y="5408848"/>
            <a:ext cx="594765" cy="5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6" descr="Phytoplankton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62" y="5486891"/>
            <a:ext cx="748804" cy="4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8" descr="Diatom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06" y="5439593"/>
            <a:ext cx="615180" cy="4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2" descr="vi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76" y="5483449"/>
            <a:ext cx="891961" cy="37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61" y="0"/>
            <a:ext cx="4852939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6204422" cy="1116000"/>
          </a:xfrm>
        </p:spPr>
        <p:txBody>
          <a:bodyPr/>
          <a:lstStyle/>
          <a:p>
            <a:r>
              <a:rPr lang="nl-BE" sz="3200" dirty="0" smtClean="0"/>
              <a:t>vismigratie</a:t>
            </a:r>
            <a:r>
              <a:rPr lang="nl-BE" sz="3200" dirty="0"/>
              <a:t/>
            </a:r>
            <a:br>
              <a:rPr lang="nl-BE" sz="3200" dirty="0"/>
            </a:br>
            <a:r>
              <a:rPr lang="nl-BE" sz="3200" dirty="0" err="1" smtClean="0"/>
              <a:t>circulation</a:t>
            </a:r>
            <a:r>
              <a:rPr lang="nl-BE" sz="3200" dirty="0" smtClean="0"/>
              <a:t> des </a:t>
            </a:r>
            <a:r>
              <a:rPr lang="nl-BE" sz="3200" dirty="0" err="1" smtClean="0"/>
              <a:t>poissons</a:t>
            </a:r>
            <a:endParaRPr lang="nl-BE" sz="3200" dirty="0"/>
          </a:p>
        </p:txBody>
      </p:sp>
      <p:pic>
        <p:nvPicPr>
          <p:cNvPr id="44" name="Afbeelding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743496"/>
            <a:ext cx="3364176" cy="504626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877960" y="2126974"/>
            <a:ext cx="2853066" cy="854765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nl-BE" sz="1400" dirty="0" err="1" smtClean="0">
                <a:solidFill>
                  <a:schemeClr val="tx1"/>
                </a:solidFill>
              </a:rPr>
              <a:t>Restauration</a:t>
            </a:r>
            <a:r>
              <a:rPr lang="nl-BE" sz="1400" dirty="0" smtClean="0">
                <a:solidFill>
                  <a:schemeClr val="tx1"/>
                </a:solidFill>
              </a:rPr>
              <a:t> de la libre </a:t>
            </a:r>
            <a:r>
              <a:rPr lang="nl-BE" sz="1400" dirty="0" err="1" smtClean="0">
                <a:solidFill>
                  <a:schemeClr val="tx1"/>
                </a:solidFill>
              </a:rPr>
              <a:t>circulation</a:t>
            </a:r>
            <a:r>
              <a:rPr lang="nl-BE" sz="1400" dirty="0" smtClean="0">
                <a:solidFill>
                  <a:schemeClr val="tx1"/>
                </a:solidFill>
              </a:rPr>
              <a:t> des </a:t>
            </a:r>
            <a:r>
              <a:rPr lang="nl-BE" sz="1400" dirty="0" err="1" smtClean="0">
                <a:solidFill>
                  <a:schemeClr val="tx1"/>
                </a:solidFill>
              </a:rPr>
              <a:t>poissons</a:t>
            </a:r>
            <a:r>
              <a:rPr lang="nl-BE" sz="1400" dirty="0" smtClean="0">
                <a:solidFill>
                  <a:schemeClr val="tx1"/>
                </a:solidFill>
              </a:rPr>
              <a:t> et </a:t>
            </a:r>
            <a:r>
              <a:rPr lang="nl-BE" sz="1400" dirty="0" err="1" smtClean="0">
                <a:solidFill>
                  <a:schemeClr val="tx1"/>
                </a:solidFill>
              </a:rPr>
              <a:t>hydromorphologie</a:t>
            </a:r>
            <a:r>
              <a:rPr lang="nl-BE" sz="1400" dirty="0" smtClean="0">
                <a:solidFill>
                  <a:schemeClr val="tx1"/>
                </a:solidFill>
              </a:rPr>
              <a:t> (</a:t>
            </a:r>
            <a:r>
              <a:rPr lang="nl-BE" sz="1400" dirty="0" err="1" smtClean="0">
                <a:solidFill>
                  <a:schemeClr val="tx1"/>
                </a:solidFill>
              </a:rPr>
              <a:t>Zuunbeek</a:t>
            </a:r>
            <a:r>
              <a:rPr lang="nl-BE" sz="1400" dirty="0" smtClean="0">
                <a:solidFill>
                  <a:schemeClr val="tx1"/>
                </a:solidFill>
              </a:rPr>
              <a:t>)</a:t>
            </a:r>
            <a:endParaRPr lang="nl-BE" sz="1400" dirty="0"/>
          </a:p>
        </p:txBody>
      </p:sp>
      <p:cxnSp>
        <p:nvCxnSpPr>
          <p:cNvPr id="8" name="Rechte verbindingslijn met pijl 7"/>
          <p:cNvCxnSpPr>
            <a:stCxn id="7" idx="3"/>
          </p:cNvCxnSpPr>
          <p:nvPr/>
        </p:nvCxnSpPr>
        <p:spPr>
          <a:xfrm>
            <a:off x="4731026" y="2554357"/>
            <a:ext cx="1689652" cy="765313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2864528" y="1166192"/>
            <a:ext cx="2853066" cy="854765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Restauration </a:t>
            </a:r>
            <a:r>
              <a:rPr lang="fr-FR" sz="1400" dirty="0">
                <a:solidFill>
                  <a:schemeClr val="tx1"/>
                </a:solidFill>
              </a:rPr>
              <a:t>de la libre circulation des </a:t>
            </a:r>
            <a:r>
              <a:rPr lang="fr-FR" sz="1400" dirty="0" smtClean="0">
                <a:solidFill>
                  <a:schemeClr val="tx1"/>
                </a:solidFill>
              </a:rPr>
              <a:t>poissons et </a:t>
            </a:r>
            <a:r>
              <a:rPr lang="fr-FR" sz="1400" dirty="0" err="1" smtClean="0">
                <a:solidFill>
                  <a:schemeClr val="tx1"/>
                </a:solidFill>
              </a:rPr>
              <a:t>hydromophologie</a:t>
            </a:r>
            <a:r>
              <a:rPr lang="fr-FR" sz="1400" dirty="0" smtClean="0">
                <a:solidFill>
                  <a:schemeClr val="tx1"/>
                </a:solidFill>
              </a:rPr>
              <a:t> (</a:t>
            </a:r>
            <a:r>
              <a:rPr lang="fr-FR" sz="1400" dirty="0" err="1" smtClean="0">
                <a:solidFill>
                  <a:schemeClr val="tx1"/>
                </a:solidFill>
              </a:rPr>
              <a:t>Maalbeek</a:t>
            </a:r>
            <a:r>
              <a:rPr lang="fr-FR" sz="1400" dirty="0" smtClean="0">
                <a:solidFill>
                  <a:schemeClr val="tx1"/>
                </a:solidFill>
              </a:rPr>
              <a:t>)</a:t>
            </a:r>
            <a:endParaRPr lang="nl-BE" sz="1400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5717594" y="1593574"/>
            <a:ext cx="1468397" cy="255104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6717530" y="311427"/>
            <a:ext cx="2132211" cy="854765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Restauration de l’ </a:t>
            </a:r>
            <a:r>
              <a:rPr lang="fr-FR" sz="1400" dirty="0" err="1" smtClean="0">
                <a:solidFill>
                  <a:schemeClr val="tx1"/>
                </a:solidFill>
              </a:rPr>
              <a:t>hydromophologie</a:t>
            </a:r>
            <a:r>
              <a:rPr lang="fr-FR" sz="1400" dirty="0" smtClean="0">
                <a:solidFill>
                  <a:schemeClr val="tx1"/>
                </a:solidFill>
              </a:rPr>
              <a:t> (Woluwe)</a:t>
            </a:r>
            <a:endParaRPr lang="nl-BE" sz="1400" dirty="0"/>
          </a:p>
        </p:txBody>
      </p:sp>
      <p:cxnSp>
        <p:nvCxnSpPr>
          <p:cNvPr id="14" name="Rechte verbindingslijn met pijl 13"/>
          <p:cNvCxnSpPr>
            <a:stCxn id="13" idx="2"/>
          </p:cNvCxnSpPr>
          <p:nvPr/>
        </p:nvCxnSpPr>
        <p:spPr>
          <a:xfrm flipH="1">
            <a:off x="7623314" y="1166192"/>
            <a:ext cx="160322" cy="1388165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1960786" y="3432313"/>
            <a:ext cx="2853066" cy="854765"/>
          </a:xfrm>
          <a:prstGeom prst="rect">
            <a:avLst/>
          </a:prstGeom>
          <a:solidFill>
            <a:schemeClr val="bg1"/>
          </a:solidFill>
          <a:ln w="28575">
            <a:solidFill>
              <a:srgbClr val="196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nl-BE" sz="1400" dirty="0" err="1" smtClean="0">
                <a:solidFill>
                  <a:schemeClr val="tx1"/>
                </a:solidFill>
              </a:rPr>
              <a:t>Restauration</a:t>
            </a:r>
            <a:r>
              <a:rPr lang="nl-BE" sz="1400" dirty="0" smtClean="0">
                <a:solidFill>
                  <a:schemeClr val="tx1"/>
                </a:solidFill>
              </a:rPr>
              <a:t> de la libre </a:t>
            </a:r>
            <a:r>
              <a:rPr lang="nl-BE" sz="1400" dirty="0" err="1" smtClean="0">
                <a:solidFill>
                  <a:schemeClr val="tx1"/>
                </a:solidFill>
              </a:rPr>
              <a:t>circulation</a:t>
            </a:r>
            <a:r>
              <a:rPr lang="nl-BE" sz="1400" dirty="0" smtClean="0">
                <a:solidFill>
                  <a:schemeClr val="tx1"/>
                </a:solidFill>
              </a:rPr>
              <a:t> des </a:t>
            </a:r>
            <a:r>
              <a:rPr lang="nl-BE" sz="1400" dirty="0" err="1" smtClean="0">
                <a:solidFill>
                  <a:schemeClr val="tx1"/>
                </a:solidFill>
              </a:rPr>
              <a:t>poissons</a:t>
            </a:r>
            <a:r>
              <a:rPr lang="nl-BE" sz="1400" dirty="0" smtClean="0">
                <a:solidFill>
                  <a:schemeClr val="tx1"/>
                </a:solidFill>
              </a:rPr>
              <a:t> et </a:t>
            </a:r>
            <a:r>
              <a:rPr lang="nl-BE" sz="1400" dirty="0" err="1" smtClean="0">
                <a:solidFill>
                  <a:schemeClr val="tx1"/>
                </a:solidFill>
              </a:rPr>
              <a:t>hydromorphologie</a:t>
            </a:r>
            <a:r>
              <a:rPr lang="nl-BE" sz="1400" dirty="0" smtClean="0">
                <a:solidFill>
                  <a:schemeClr val="tx1"/>
                </a:solidFill>
              </a:rPr>
              <a:t> (Molenbeek-Lakebeek)</a:t>
            </a:r>
            <a:endParaRPr lang="nl-BE" sz="1400" dirty="0"/>
          </a:p>
        </p:txBody>
      </p:sp>
      <p:cxnSp>
        <p:nvCxnSpPr>
          <p:cNvPr id="19" name="Rechte verbindingslijn met pijl 18"/>
          <p:cNvCxnSpPr>
            <a:stCxn id="18" idx="3"/>
          </p:cNvCxnSpPr>
          <p:nvPr/>
        </p:nvCxnSpPr>
        <p:spPr>
          <a:xfrm flipV="1">
            <a:off x="4813852" y="3786809"/>
            <a:ext cx="1759226" cy="72887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87" y="5220715"/>
            <a:ext cx="2093021" cy="1568641"/>
          </a:xfrm>
          <a:prstGeom prst="rect">
            <a:avLst/>
          </a:prstGeom>
          <a:noFill/>
          <a:ln w="28575">
            <a:solidFill>
              <a:srgbClr val="196E8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45" y="5220916"/>
            <a:ext cx="2606150" cy="1568641"/>
          </a:xfrm>
          <a:prstGeom prst="rect">
            <a:avLst/>
          </a:prstGeom>
          <a:noFill/>
          <a:ln w="28575">
            <a:solidFill>
              <a:srgbClr val="196E8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6964687" y="52211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chemeClr val="bg1"/>
                </a:solidFill>
              </a:rPr>
              <a:t>Catala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37745" y="52207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chemeClr val="bg1"/>
                </a:solidFill>
              </a:rPr>
              <a:t>Pacapime</a:t>
            </a:r>
            <a:endParaRPr lang="nl-BE" b="1" dirty="0">
              <a:solidFill>
                <a:schemeClr val="bg1"/>
              </a:solidFill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 flipV="1">
            <a:off x="5337571" y="3936670"/>
            <a:ext cx="924081" cy="1284450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H="1" flipV="1">
            <a:off x="6762997" y="3319670"/>
            <a:ext cx="1248201" cy="1901046"/>
          </a:xfrm>
          <a:prstGeom prst="straightConnector1">
            <a:avLst/>
          </a:prstGeom>
          <a:ln w="28575">
            <a:solidFill>
              <a:srgbClr val="196E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8" grpId="0" animBg="1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575" y="264387"/>
            <a:ext cx="7416000" cy="1116000"/>
          </a:xfrm>
        </p:spPr>
        <p:txBody>
          <a:bodyPr/>
          <a:lstStyle/>
          <a:p>
            <a:r>
              <a:rPr lang="nl-BE" sz="3200" dirty="0" smtClean="0"/>
              <a:t>Erosie/</a:t>
            </a:r>
            <a:r>
              <a:rPr lang="nl-BE" sz="3200" dirty="0" err="1" smtClean="0"/>
              <a:t>Érosion</a:t>
            </a:r>
            <a:endParaRPr lang="nl-BE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1" y="68238"/>
            <a:ext cx="4756363" cy="672152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032310" y="6332564"/>
            <a:ext cx="29881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 smtClean="0"/>
              <a:t>&gt; </a:t>
            </a:r>
            <a:r>
              <a:rPr lang="nl-BE" b="1" dirty="0" err="1" smtClean="0"/>
              <a:t>Sensibilité</a:t>
            </a:r>
            <a:r>
              <a:rPr lang="nl-BE" b="1" dirty="0" smtClean="0"/>
              <a:t> du sol à </a:t>
            </a:r>
            <a:r>
              <a:rPr lang="nl-BE" b="1" dirty="0" err="1" smtClean="0"/>
              <a:t>l’érosion</a:t>
            </a:r>
            <a:endParaRPr lang="nl-B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0" y="1029419"/>
            <a:ext cx="2386499" cy="338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002" y="218661"/>
            <a:ext cx="2666559" cy="1999396"/>
          </a:xfrm>
          <a:ln w="28575">
            <a:solidFill>
              <a:srgbClr val="196E8B"/>
            </a:solidFill>
          </a:ln>
        </p:spPr>
      </p:pic>
      <p:pic>
        <p:nvPicPr>
          <p:cNvPr id="18" name="Picture 8" descr="N:\Plateau Van Moorsel\IP DIJLELAND\ECO²\fotos knipsels\b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11" y="218661"/>
            <a:ext cx="1730134" cy="2584174"/>
          </a:xfrm>
          <a:prstGeom prst="rect">
            <a:avLst/>
          </a:prstGeom>
          <a:noFill/>
          <a:ln w="28575">
            <a:solidFill>
              <a:srgbClr val="196E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 rot="20154095">
            <a:off x="4885835" y="2887317"/>
            <a:ext cx="1620078" cy="10833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6192078" y="2190336"/>
            <a:ext cx="464409" cy="7118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18" idx="2"/>
            <a:endCxn id="5" idx="1"/>
          </p:cNvCxnSpPr>
          <p:nvPr/>
        </p:nvCxnSpPr>
        <p:spPr>
          <a:xfrm>
            <a:off x="4320478" y="2802835"/>
            <a:ext cx="696141" cy="5103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467139" y="4830424"/>
            <a:ext cx="400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Verstrengd/</a:t>
            </a:r>
            <a:r>
              <a:rPr lang="nl-BE" sz="1400" dirty="0" err="1" smtClean="0"/>
              <a:t>renforcement</a:t>
            </a:r>
            <a:r>
              <a:rPr lang="nl-BE" sz="1400" dirty="0" smtClean="0"/>
              <a:t> ‘erosiebesluit’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Anti-erosiemaatregelen/</a:t>
            </a:r>
            <a:r>
              <a:rPr lang="nl-BE" sz="1400" dirty="0" err="1" smtClean="0"/>
              <a:t>Mesures</a:t>
            </a:r>
            <a:r>
              <a:rPr lang="nl-BE" sz="1400" dirty="0" smtClean="0"/>
              <a:t> anti-</a:t>
            </a:r>
            <a:r>
              <a:rPr lang="nl-BE" sz="1400" dirty="0" err="1" smtClean="0"/>
              <a:t>érosion</a:t>
            </a:r>
            <a:endParaRPr lang="nl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 smtClean="0"/>
              <a:t>Gebiedsgerichte aanpak beheerovereenkomsten / approche </a:t>
            </a:r>
            <a:r>
              <a:rPr lang="nl-BE" sz="1400" dirty="0" err="1" smtClean="0"/>
              <a:t>locale</a:t>
            </a:r>
            <a:r>
              <a:rPr lang="nl-BE" sz="1400" dirty="0" smtClean="0"/>
              <a:t> </a:t>
            </a:r>
            <a:r>
              <a:rPr lang="nl-BE" sz="1400" dirty="0" err="1" smtClean="0"/>
              <a:t>adaptée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9768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48" y="596974"/>
            <a:ext cx="7416000" cy="695113"/>
          </a:xfrm>
        </p:spPr>
        <p:txBody>
          <a:bodyPr/>
          <a:lstStyle/>
          <a:p>
            <a:r>
              <a:rPr lang="nl-BE" sz="3600" dirty="0" err="1" smtClean="0"/>
              <a:t>Conclusions</a:t>
            </a:r>
            <a:r>
              <a:rPr lang="nl-BE" sz="3600" dirty="0" smtClean="0"/>
              <a:t> 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57464" y="1418250"/>
            <a:ext cx="7416000" cy="3672000"/>
          </a:xfrm>
        </p:spPr>
        <p:txBody>
          <a:bodyPr/>
          <a:lstStyle/>
          <a:p>
            <a:r>
              <a:rPr lang="nl-BE" b="0" dirty="0" err="1"/>
              <a:t>E</a:t>
            </a:r>
            <a:r>
              <a:rPr lang="nl-BE" b="0" dirty="0" err="1" smtClean="0"/>
              <a:t>tat</a:t>
            </a:r>
            <a:r>
              <a:rPr lang="nl-BE" b="0" dirty="0" smtClean="0"/>
              <a:t> </a:t>
            </a:r>
            <a:r>
              <a:rPr lang="nl-BE" b="0" dirty="0" err="1"/>
              <a:t>é</a:t>
            </a:r>
            <a:r>
              <a:rPr lang="nl-BE" b="0" dirty="0" err="1" smtClean="0"/>
              <a:t>cologique</a:t>
            </a:r>
            <a:r>
              <a:rPr lang="nl-BE" b="0" dirty="0" smtClean="0"/>
              <a:t> de la Senne I &amp; II: </a:t>
            </a:r>
            <a:r>
              <a:rPr lang="nl-BE" b="0" dirty="0" err="1" smtClean="0"/>
              <a:t>mauvais</a:t>
            </a:r>
            <a:endParaRPr lang="nl-BE" b="0" dirty="0" smtClean="0"/>
          </a:p>
          <a:p>
            <a:r>
              <a:rPr lang="nl-BE" b="0" dirty="0" err="1" smtClean="0"/>
              <a:t>Canal</a:t>
            </a:r>
            <a:r>
              <a:rPr lang="nl-BE" b="0" dirty="0" smtClean="0"/>
              <a:t> Charleroi-Bruxelles et Zeekanaal Brussel-Schelde: médiocre</a:t>
            </a:r>
            <a:endParaRPr lang="nl-BE" b="0" dirty="0"/>
          </a:p>
          <a:p>
            <a:r>
              <a:rPr lang="nl-BE" b="0" dirty="0" err="1" smtClean="0"/>
              <a:t>Amélioration</a:t>
            </a:r>
            <a:r>
              <a:rPr lang="nl-BE" b="0" dirty="0" smtClean="0"/>
              <a:t> </a:t>
            </a:r>
            <a:r>
              <a:rPr lang="nl-BE" b="0" dirty="0" err="1" smtClean="0"/>
              <a:t>notable</a:t>
            </a:r>
            <a:r>
              <a:rPr lang="nl-BE" b="0" dirty="0" smtClean="0"/>
              <a:t> de la </a:t>
            </a:r>
            <a:r>
              <a:rPr lang="nl-BE" b="0" dirty="0" err="1" smtClean="0"/>
              <a:t>qualité</a:t>
            </a:r>
            <a:r>
              <a:rPr lang="nl-BE" b="0" dirty="0" smtClean="0"/>
              <a:t> ces 10 </a:t>
            </a:r>
            <a:r>
              <a:rPr lang="nl-BE" b="0" dirty="0" err="1" smtClean="0"/>
              <a:t>dernières</a:t>
            </a:r>
            <a:r>
              <a:rPr lang="nl-BE" b="0" dirty="0" smtClean="0"/>
              <a:t> </a:t>
            </a:r>
            <a:r>
              <a:rPr lang="nl-BE" b="0" dirty="0" err="1" smtClean="0"/>
              <a:t>années</a:t>
            </a:r>
            <a:endParaRPr lang="nl-BE" b="0" dirty="0" smtClean="0"/>
          </a:p>
          <a:p>
            <a:r>
              <a:rPr lang="nl-BE" b="0" dirty="0" err="1" smtClean="0"/>
              <a:t>Amélioration</a:t>
            </a:r>
            <a:r>
              <a:rPr lang="nl-BE" b="0" dirty="0" smtClean="0"/>
              <a:t> de la </a:t>
            </a:r>
            <a:r>
              <a:rPr lang="nl-BE" b="0" dirty="0" err="1" smtClean="0"/>
              <a:t>qualité</a:t>
            </a:r>
            <a:r>
              <a:rPr lang="nl-BE" b="0" dirty="0" smtClean="0"/>
              <a:t> </a:t>
            </a:r>
            <a:r>
              <a:rPr lang="nl-BE" b="0" dirty="0" err="1" smtClean="0"/>
              <a:t>biologique</a:t>
            </a:r>
            <a:r>
              <a:rPr lang="nl-BE" b="0" dirty="0"/>
              <a:t>,</a:t>
            </a:r>
            <a:r>
              <a:rPr lang="nl-BE" b="0" dirty="0" smtClean="0"/>
              <a:t> </a:t>
            </a:r>
            <a:r>
              <a:rPr lang="nl-BE" b="0" dirty="0" err="1" smtClean="0"/>
              <a:t>moins</a:t>
            </a:r>
            <a:r>
              <a:rPr lang="nl-BE" b="0" dirty="0" smtClean="0"/>
              <a:t> </a:t>
            </a:r>
            <a:r>
              <a:rPr lang="nl-BE" b="0" dirty="0" err="1" smtClean="0"/>
              <a:t>prononcée</a:t>
            </a:r>
            <a:endParaRPr lang="nl-BE" b="0" dirty="0" smtClean="0"/>
          </a:p>
          <a:p>
            <a:r>
              <a:rPr lang="nl-BE" b="0" dirty="0" err="1" smtClean="0"/>
              <a:t>Prévision</a:t>
            </a:r>
            <a:r>
              <a:rPr lang="nl-BE" b="0" dirty="0" smtClean="0"/>
              <a:t>: </a:t>
            </a:r>
            <a:r>
              <a:rPr lang="nl-BE" b="0" dirty="0" err="1" smtClean="0"/>
              <a:t>amélioration</a:t>
            </a:r>
            <a:r>
              <a:rPr lang="nl-BE" b="0" dirty="0" smtClean="0"/>
              <a:t> continue </a:t>
            </a:r>
            <a:r>
              <a:rPr lang="nl-BE" b="0" dirty="0" err="1" smtClean="0"/>
              <a:t>grâce</a:t>
            </a:r>
            <a:r>
              <a:rPr lang="nl-BE" b="0" dirty="0" smtClean="0"/>
              <a:t> à la mise en oeuvre des </a:t>
            </a:r>
            <a:r>
              <a:rPr lang="nl-BE" b="0" dirty="0" err="1" smtClean="0"/>
              <a:t>projets</a:t>
            </a:r>
            <a:r>
              <a:rPr lang="nl-BE" b="0" dirty="0" smtClean="0"/>
              <a:t>  </a:t>
            </a:r>
            <a:r>
              <a:rPr lang="nl-BE" b="0" dirty="0" err="1" smtClean="0"/>
              <a:t>prévus</a:t>
            </a:r>
            <a:r>
              <a:rPr lang="nl-BE" b="0" dirty="0"/>
              <a:t> (</a:t>
            </a:r>
            <a:r>
              <a:rPr lang="nl-BE" b="0" dirty="0" err="1"/>
              <a:t>infrastructures</a:t>
            </a:r>
            <a:r>
              <a:rPr lang="nl-BE" b="0" dirty="0"/>
              <a:t> </a:t>
            </a:r>
            <a:r>
              <a:rPr lang="nl-BE" b="0" dirty="0" err="1" smtClean="0"/>
              <a:t>d'assainissement</a:t>
            </a:r>
            <a:r>
              <a:rPr lang="nl-BE" b="0" dirty="0" smtClean="0"/>
              <a:t>, </a:t>
            </a:r>
            <a:r>
              <a:rPr lang="nl-BE" b="0" dirty="0" err="1" smtClean="0"/>
              <a:t>restauration</a:t>
            </a:r>
            <a:r>
              <a:rPr lang="nl-BE" b="0" dirty="0" smtClean="0"/>
              <a:t> </a:t>
            </a:r>
            <a:r>
              <a:rPr lang="nl-BE" b="0" dirty="0" err="1" smtClean="0"/>
              <a:t>hydromorphologique</a:t>
            </a:r>
            <a:r>
              <a:rPr lang="nl-BE" b="0" dirty="0" smtClean="0"/>
              <a:t> </a:t>
            </a:r>
            <a:r>
              <a:rPr lang="nl-BE" b="0" dirty="0" smtClean="0"/>
              <a:t>des cours </a:t>
            </a:r>
            <a:r>
              <a:rPr lang="nl-BE" b="0" dirty="0" err="1" smtClean="0"/>
              <a:t>d’eau</a:t>
            </a:r>
            <a:r>
              <a:rPr lang="nl-BE" b="0" dirty="0" smtClean="0"/>
              <a:t>,…)</a:t>
            </a:r>
          </a:p>
          <a:p>
            <a:r>
              <a:rPr lang="nl-BE" b="0" dirty="0" err="1" smtClean="0"/>
              <a:t>Obstacle</a:t>
            </a:r>
            <a:r>
              <a:rPr lang="nl-BE" b="0" dirty="0" smtClean="0"/>
              <a:t> </a:t>
            </a:r>
            <a:r>
              <a:rPr lang="nl-BE" b="0" dirty="0" err="1" smtClean="0"/>
              <a:t>potentiel</a:t>
            </a:r>
            <a:r>
              <a:rPr lang="nl-BE" b="0" dirty="0" smtClean="0"/>
              <a:t>!  </a:t>
            </a:r>
          </a:p>
          <a:p>
            <a:pPr lvl="1"/>
            <a:r>
              <a:rPr lang="nl-BE" b="0" dirty="0" smtClean="0"/>
              <a:t>En </a:t>
            </a:r>
            <a:r>
              <a:rPr lang="nl-BE" b="0" dirty="0" err="1" smtClean="0"/>
              <a:t>cas</a:t>
            </a:r>
            <a:r>
              <a:rPr lang="nl-BE" b="0" dirty="0" smtClean="0"/>
              <a:t> de (</a:t>
            </a:r>
            <a:r>
              <a:rPr lang="nl-BE" b="0" dirty="0" err="1" smtClean="0"/>
              <a:t>fortes</a:t>
            </a:r>
            <a:r>
              <a:rPr lang="nl-BE" b="0" dirty="0" smtClean="0"/>
              <a:t>) </a:t>
            </a:r>
            <a:r>
              <a:rPr lang="nl-BE" b="0" dirty="0" err="1" smtClean="0"/>
              <a:t>pluie</a:t>
            </a:r>
            <a:r>
              <a:rPr lang="nl-BE" dirty="0" smtClean="0"/>
              <a:t> &gt; </a:t>
            </a:r>
            <a:r>
              <a:rPr lang="nl-BE" dirty="0" err="1" smtClean="0"/>
              <a:t>détérioration</a:t>
            </a:r>
            <a:r>
              <a:rPr lang="nl-BE" dirty="0" smtClean="0"/>
              <a:t> </a:t>
            </a:r>
            <a:r>
              <a:rPr lang="nl-BE" dirty="0" err="1" smtClean="0"/>
              <a:t>brève</a:t>
            </a:r>
            <a:r>
              <a:rPr lang="nl-BE" dirty="0" smtClean="0"/>
              <a:t> mais </a:t>
            </a:r>
            <a:r>
              <a:rPr lang="nl-BE" dirty="0" err="1" smtClean="0"/>
              <a:t>drastique</a:t>
            </a:r>
            <a:r>
              <a:rPr lang="nl-BE" dirty="0" smtClean="0"/>
              <a:t> de la </a:t>
            </a:r>
            <a:r>
              <a:rPr lang="nl-BE" dirty="0" err="1" smtClean="0"/>
              <a:t>qualité</a:t>
            </a:r>
            <a:r>
              <a:rPr lang="nl-BE" dirty="0" smtClean="0"/>
              <a:t> de </a:t>
            </a:r>
            <a:r>
              <a:rPr lang="nl-BE" dirty="0" err="1" smtClean="0"/>
              <a:t>l’eau</a:t>
            </a:r>
            <a:r>
              <a:rPr lang="nl-BE" dirty="0" smtClean="0"/>
              <a:t> </a:t>
            </a:r>
            <a:r>
              <a:rPr lang="nl-BE" dirty="0" smtClean="0"/>
              <a:t>via les </a:t>
            </a:r>
            <a:r>
              <a:rPr lang="nl-BE" dirty="0" err="1" smtClean="0"/>
              <a:t>déversoirs</a:t>
            </a:r>
            <a:r>
              <a:rPr lang="nl-BE" b="0" dirty="0" smtClean="0"/>
              <a:t> </a:t>
            </a:r>
            <a:endParaRPr lang="nl-BE" b="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nl-BE" b="0" dirty="0" err="1" smtClean="0"/>
              <a:t>Importance</a:t>
            </a:r>
            <a:r>
              <a:rPr lang="nl-BE" dirty="0"/>
              <a:t> </a:t>
            </a:r>
            <a:r>
              <a:rPr lang="nl-BE" dirty="0" smtClean="0"/>
              <a:t>de </a:t>
            </a:r>
            <a:r>
              <a:rPr lang="nl-BE" dirty="0" err="1" smtClean="0"/>
              <a:t>l’</a:t>
            </a:r>
            <a:r>
              <a:rPr lang="nl-BE" b="0" dirty="0" err="1" smtClean="0"/>
              <a:t>infiltration</a:t>
            </a:r>
            <a:r>
              <a:rPr lang="nl-BE" b="0" dirty="0" smtClean="0"/>
              <a:t> et la </a:t>
            </a:r>
            <a:r>
              <a:rPr lang="nl-BE" b="0" dirty="0" err="1" smtClean="0"/>
              <a:t>réutilisation</a:t>
            </a:r>
            <a:r>
              <a:rPr lang="nl-BE" dirty="0" smtClean="0"/>
              <a:t> des </a:t>
            </a:r>
            <a:r>
              <a:rPr lang="nl-BE" dirty="0" err="1" smtClean="0"/>
              <a:t>eaux</a:t>
            </a:r>
            <a:r>
              <a:rPr lang="nl-BE" dirty="0" smtClean="0"/>
              <a:t> </a:t>
            </a:r>
            <a:r>
              <a:rPr lang="nl-BE" dirty="0" err="1" smtClean="0"/>
              <a:t>pluviales</a:t>
            </a:r>
            <a:r>
              <a:rPr lang="nl-BE" dirty="0" smtClean="0"/>
              <a:t> et </a:t>
            </a:r>
            <a:r>
              <a:rPr lang="nl-BE" dirty="0" err="1" smtClean="0"/>
              <a:t>déconnection</a:t>
            </a:r>
            <a:r>
              <a:rPr lang="nl-BE" dirty="0" smtClean="0"/>
              <a:t> des </a:t>
            </a:r>
            <a:r>
              <a:rPr lang="nl-BE" dirty="0" err="1" smtClean="0"/>
              <a:t>eaux</a:t>
            </a:r>
            <a:r>
              <a:rPr lang="nl-BE" dirty="0" smtClean="0"/>
              <a:t> </a:t>
            </a:r>
            <a:r>
              <a:rPr lang="nl-BE" dirty="0" err="1" smtClean="0"/>
              <a:t>pluviales</a:t>
            </a:r>
            <a:r>
              <a:rPr lang="nl-BE" dirty="0"/>
              <a:t> des </a:t>
            </a:r>
            <a:r>
              <a:rPr lang="nl-BE" dirty="0" err="1"/>
              <a:t>réseaux</a:t>
            </a:r>
            <a:r>
              <a:rPr lang="nl-BE" dirty="0"/>
              <a:t> </a:t>
            </a:r>
            <a:r>
              <a:rPr lang="nl-BE" dirty="0" err="1" smtClean="0"/>
              <a:t>d'assainissement</a:t>
            </a:r>
            <a:endParaRPr lang="nl-BE" b="0" dirty="0" smtClean="0"/>
          </a:p>
          <a:p>
            <a:pPr lvl="1"/>
            <a:r>
              <a:rPr lang="nl-BE" b="0" dirty="0" err="1" smtClean="0"/>
              <a:t>Contamination</a:t>
            </a:r>
            <a:r>
              <a:rPr lang="nl-BE" b="0" dirty="0" smtClean="0"/>
              <a:t> </a:t>
            </a:r>
            <a:r>
              <a:rPr lang="nl-BE" b="0" dirty="0" err="1" smtClean="0"/>
              <a:t>historique</a:t>
            </a:r>
            <a:r>
              <a:rPr lang="nl-BE" b="0" dirty="0" smtClean="0"/>
              <a:t> des </a:t>
            </a:r>
            <a:r>
              <a:rPr lang="nl-BE" b="0" dirty="0" err="1" smtClean="0"/>
              <a:t>sédiments</a:t>
            </a:r>
            <a:r>
              <a:rPr lang="nl-BE" b="0" dirty="0" smtClean="0"/>
              <a:t> (Senne II)</a:t>
            </a:r>
          </a:p>
          <a:p>
            <a:pPr>
              <a:buNone/>
            </a:pPr>
            <a:endParaRPr lang="nl-BE" b="0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86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5585" y="8751"/>
            <a:ext cx="4219911" cy="11160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Internationale &amp; gewest-overschrijdende samenwerking op verschillende niveaus</a:t>
            </a:r>
            <a:endParaRPr lang="nl-BE" sz="2200" dirty="0">
              <a:solidFill>
                <a:srgbClr val="196E8B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0904" y="170988"/>
            <a:ext cx="4180579" cy="111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Coopération </a:t>
            </a:r>
            <a:r>
              <a:rPr lang="nl-BE" sz="2200" dirty="0" smtClean="0">
                <a:solidFill>
                  <a:srgbClr val="196E8B"/>
                </a:solidFill>
              </a:rPr>
              <a:t>internationale </a:t>
            </a:r>
            <a:r>
              <a:rPr lang="nl-BE" sz="2200" dirty="0" smtClean="0">
                <a:solidFill>
                  <a:srgbClr val="196E8B"/>
                </a:solidFill>
              </a:rPr>
              <a:t>et </a:t>
            </a:r>
            <a:r>
              <a:rPr lang="nl-BE" sz="2200" dirty="0" smtClean="0">
                <a:solidFill>
                  <a:srgbClr val="196E8B"/>
                </a:solidFill>
              </a:rPr>
              <a:t>régionale à </a:t>
            </a:r>
            <a:r>
              <a:rPr lang="nl-BE" sz="2200" dirty="0" smtClean="0">
                <a:solidFill>
                  <a:srgbClr val="196E8B"/>
                </a:solidFill>
              </a:rPr>
              <a:t>différents </a:t>
            </a:r>
            <a:r>
              <a:rPr lang="nl-BE" sz="2200" dirty="0" err="1" smtClean="0">
                <a:solidFill>
                  <a:srgbClr val="196E8B"/>
                </a:solidFill>
              </a:rPr>
              <a:t>niveaux</a:t>
            </a:r>
            <a:endParaRPr lang="nl-BE" sz="2200" dirty="0">
              <a:solidFill>
                <a:srgbClr val="196E8B"/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4630997" y="0"/>
            <a:ext cx="0" cy="10913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1" y="1719056"/>
            <a:ext cx="7204413" cy="4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5585" y="8751"/>
            <a:ext cx="4219911" cy="11160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Internationale &amp; gewest-overschrijdende samenwerking op verschillende niveaus</a:t>
            </a:r>
            <a:endParaRPr lang="nl-BE" sz="2200" dirty="0">
              <a:solidFill>
                <a:srgbClr val="196E8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6632" y="1531752"/>
            <a:ext cx="4021393" cy="3672000"/>
          </a:xfrm>
        </p:spPr>
        <p:txBody>
          <a:bodyPr/>
          <a:lstStyle/>
          <a:p>
            <a:pPr>
              <a:buNone/>
            </a:pPr>
            <a:r>
              <a:rPr lang="nl-BE" sz="1800" dirty="0" smtClean="0"/>
              <a:t>1) Coördinatiecomité Internationaal Milieubeleid (CCIM) </a:t>
            </a:r>
          </a:p>
          <a:p>
            <a:pPr lvl="1"/>
            <a:r>
              <a:rPr lang="nl-BE" sz="1800" dirty="0" smtClean="0"/>
              <a:t>Afstemming tussen Federale Staat, het Vlaams Gewest, het Waalse Gewest en het Brussels Hoofdstedelijk Gewest met betrekking tot internationaal milieubeleid</a:t>
            </a:r>
          </a:p>
          <a:p>
            <a:pPr lvl="1"/>
            <a:r>
              <a:rPr lang="nl-BE" sz="1800" dirty="0" smtClean="0"/>
              <a:t>Stuurgroep “Water”: afstemming van acties, monitoring, modellen </a:t>
            </a:r>
            <a:r>
              <a:rPr lang="nl-BE" sz="1800" dirty="0" err="1" smtClean="0"/>
              <a:t>i.k.v</a:t>
            </a:r>
            <a:r>
              <a:rPr lang="nl-BE" sz="1800" dirty="0" smtClean="0"/>
              <a:t>. KRW en ORL</a:t>
            </a:r>
          </a:p>
          <a:p>
            <a:pPr marL="288000" lvl="1" indent="0">
              <a:buNone/>
            </a:pPr>
            <a:endParaRPr lang="nl-BE" sz="1800" dirty="0" smtClean="0"/>
          </a:p>
          <a:p>
            <a:pPr>
              <a:buNone/>
            </a:pPr>
            <a:r>
              <a:rPr lang="nl-BE" sz="1800" dirty="0" smtClean="0"/>
              <a:t>2) Internationale </a:t>
            </a:r>
            <a:r>
              <a:rPr lang="nl-BE" sz="1800" dirty="0" err="1" smtClean="0"/>
              <a:t>Scheldecommisie</a:t>
            </a:r>
            <a:r>
              <a:rPr lang="nl-BE" sz="1800" dirty="0" smtClean="0"/>
              <a:t> (ISC)</a:t>
            </a:r>
            <a:endParaRPr lang="nl-BE" sz="1800" dirty="0"/>
          </a:p>
          <a:p>
            <a:pPr lvl="1"/>
            <a:r>
              <a:rPr lang="nl-BE" sz="1800" dirty="0"/>
              <a:t>Afstemming beheerplannen binnen </a:t>
            </a:r>
            <a:r>
              <a:rPr lang="nl-BE" sz="1800" dirty="0" smtClean="0"/>
              <a:t>stroomgebiedsdistrict Schelde</a:t>
            </a:r>
          </a:p>
          <a:p>
            <a:pPr marL="288000" lvl="1" indent="0">
              <a:buNone/>
            </a:pPr>
            <a:endParaRPr lang="nl-BE" sz="1800" dirty="0" smtClean="0"/>
          </a:p>
          <a:p>
            <a:pPr lvl="1"/>
            <a:endParaRPr lang="nl-BE" dirty="0"/>
          </a:p>
          <a:p>
            <a:pPr marL="288000" lvl="1" indent="0"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17886" y="1531752"/>
            <a:ext cx="3977133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 sz="1800" dirty="0" smtClean="0"/>
              <a:t>1) </a:t>
            </a:r>
            <a:r>
              <a:rPr lang="fr-FR" sz="1800" dirty="0"/>
              <a:t>Comité de coordination de la politique internationale de l’environnement (CCPIE</a:t>
            </a:r>
            <a:r>
              <a:rPr lang="fr-FR" sz="1800" dirty="0" smtClean="0"/>
              <a:t>)</a:t>
            </a:r>
            <a:endParaRPr lang="nl-BE" sz="1800" dirty="0" smtClean="0"/>
          </a:p>
          <a:p>
            <a:pPr lvl="1"/>
            <a:r>
              <a:rPr lang="nl-BE" sz="1800" dirty="0" smtClean="0"/>
              <a:t>Coopération </a:t>
            </a:r>
            <a:r>
              <a:rPr lang="nl-BE" sz="1800" dirty="0" err="1" smtClean="0"/>
              <a:t>entre</a:t>
            </a:r>
            <a:r>
              <a:rPr lang="nl-BE" sz="1800" dirty="0" smtClean="0"/>
              <a:t> </a:t>
            </a:r>
            <a:r>
              <a:rPr lang="fr-FR" sz="1800" dirty="0" smtClean="0"/>
              <a:t>l'État </a:t>
            </a:r>
            <a:r>
              <a:rPr lang="fr-FR" sz="1800" dirty="0"/>
              <a:t>fédéral, la Région flamande, la Région </a:t>
            </a:r>
            <a:r>
              <a:rPr lang="fr-FR" sz="1800" dirty="0" smtClean="0"/>
              <a:t>wallonne </a:t>
            </a:r>
            <a:r>
              <a:rPr lang="fr-FR" sz="1800" dirty="0"/>
              <a:t>et la Région de </a:t>
            </a:r>
            <a:r>
              <a:rPr lang="fr-FR" sz="1800" dirty="0" smtClean="0"/>
              <a:t>Bruxelles-Capitale relatif </a:t>
            </a:r>
            <a:r>
              <a:rPr lang="fr-FR" sz="1800" dirty="0"/>
              <a:t>à la politique internationale de </a:t>
            </a:r>
            <a:r>
              <a:rPr lang="fr-FR" sz="1800" dirty="0" smtClean="0"/>
              <a:t>l'environnement</a:t>
            </a:r>
          </a:p>
          <a:p>
            <a:pPr lvl="1"/>
            <a:r>
              <a:rPr lang="fr-FR" sz="1800" dirty="0" smtClean="0"/>
              <a:t>Groupe de pilotage « Eau »: ajustement des plans de gestion, monitoring, modèles, objectifs dans le contexte de la DCE et DI.  </a:t>
            </a:r>
          </a:p>
          <a:p>
            <a:pPr marL="288000" lvl="1" indent="0">
              <a:buNone/>
            </a:pP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nl-BE" sz="1800" dirty="0" smtClean="0"/>
              <a:t>2) </a:t>
            </a:r>
            <a:r>
              <a:rPr lang="nl-BE" sz="1800" dirty="0" err="1" smtClean="0"/>
              <a:t>Commission</a:t>
            </a:r>
            <a:r>
              <a:rPr lang="nl-BE" sz="1800" dirty="0" smtClean="0"/>
              <a:t> Internationale de </a:t>
            </a:r>
            <a:r>
              <a:rPr lang="nl-BE" sz="1800" dirty="0" err="1" smtClean="0"/>
              <a:t>l’Escaut</a:t>
            </a:r>
            <a:r>
              <a:rPr lang="nl-BE" sz="1800" dirty="0" smtClean="0"/>
              <a:t> (CIE)</a:t>
            </a:r>
          </a:p>
          <a:p>
            <a:pPr lvl="1"/>
            <a:r>
              <a:rPr lang="fr-FR" sz="1800" dirty="0" smtClean="0"/>
              <a:t>Parvenir </a:t>
            </a:r>
            <a:r>
              <a:rPr lang="fr-FR" sz="1800" dirty="0"/>
              <a:t>à une gestion durable et intégrale de l’ensemble du </a:t>
            </a:r>
            <a:r>
              <a:rPr lang="fr-FR" sz="1800" dirty="0" smtClean="0"/>
              <a:t>district hydrographique international </a:t>
            </a:r>
            <a:r>
              <a:rPr lang="fr-FR" sz="1800" dirty="0"/>
              <a:t>de </a:t>
            </a:r>
            <a:r>
              <a:rPr lang="fr-FR" sz="1800" dirty="0" smtClean="0"/>
              <a:t>l’Escaut</a:t>
            </a: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0904" y="170988"/>
            <a:ext cx="4180579" cy="111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Coopération internationale et régionale à différents </a:t>
            </a:r>
            <a:r>
              <a:rPr lang="nl-BE" sz="2200" dirty="0" err="1" smtClean="0">
                <a:solidFill>
                  <a:srgbClr val="196E8B"/>
                </a:solidFill>
              </a:rPr>
              <a:t>niveaux</a:t>
            </a:r>
            <a:endParaRPr lang="nl-BE" sz="2200" dirty="0">
              <a:solidFill>
                <a:srgbClr val="196E8B"/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4630997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5585" y="8751"/>
            <a:ext cx="4219911" cy="11160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Internationale &amp; gewest-overschrijdende samenwerking op verschillende niveaus</a:t>
            </a:r>
            <a:endParaRPr lang="nl-BE" sz="2200" dirty="0">
              <a:solidFill>
                <a:srgbClr val="196E8B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86632" y="1531752"/>
            <a:ext cx="4021393" cy="3672000"/>
          </a:xfrm>
        </p:spPr>
        <p:txBody>
          <a:bodyPr/>
          <a:lstStyle/>
          <a:p>
            <a:pPr>
              <a:buNone/>
            </a:pPr>
            <a:r>
              <a:rPr lang="nl-BE" sz="1800" dirty="0"/>
              <a:t>3</a:t>
            </a:r>
            <a:r>
              <a:rPr lang="nl-BE" sz="1800" dirty="0" smtClean="0"/>
              <a:t>) Grensoverschrijdend wateroverleg (GOW) op lokaal niveau</a:t>
            </a:r>
          </a:p>
          <a:p>
            <a:pPr lvl="1"/>
            <a:r>
              <a:rPr lang="nl-BE" sz="1800" dirty="0" smtClean="0"/>
              <a:t>Gebiedsgericht en thematisch ad hoc overleg op de schaal van gewestgrensoverschrijdende waterlichamen (Zenne, Dijle, Laan, …)</a:t>
            </a:r>
          </a:p>
          <a:p>
            <a:pPr lvl="1"/>
            <a:r>
              <a:rPr lang="nl-BE" sz="1800" dirty="0" smtClean="0"/>
              <a:t>Afspraken inzake waterbeheer </a:t>
            </a:r>
          </a:p>
          <a:p>
            <a:pPr lvl="1"/>
            <a:r>
              <a:rPr lang="nl-BE" sz="1800" dirty="0" smtClean="0"/>
              <a:t>Voorbereiden van grensoverschrijdende projecten: IP Life </a:t>
            </a:r>
            <a:r>
              <a:rPr lang="nl-BE" sz="1800" dirty="0" err="1" smtClean="0"/>
              <a:t>Belini</a:t>
            </a:r>
            <a:r>
              <a:rPr lang="nl-BE" sz="1800" dirty="0" smtClean="0"/>
              <a:t>, </a:t>
            </a:r>
            <a:r>
              <a:rPr lang="nl-BE" sz="1800" dirty="0" err="1" smtClean="0"/>
              <a:t>Interreg</a:t>
            </a:r>
            <a:r>
              <a:rPr lang="nl-BE" sz="1800" dirty="0" smtClean="0"/>
              <a:t> </a:t>
            </a:r>
            <a:r>
              <a:rPr lang="nl-BE" sz="1800" dirty="0" err="1" smtClean="0"/>
              <a:t>Aquadra</a:t>
            </a:r>
            <a:r>
              <a:rPr lang="nl-BE" sz="1800" dirty="0" smtClean="0"/>
              <a:t>,…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17886" y="1531752"/>
            <a:ext cx="3977133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 sz="1800" dirty="0"/>
              <a:t>3</a:t>
            </a:r>
            <a:r>
              <a:rPr lang="nl-BE" sz="1800" dirty="0" smtClean="0"/>
              <a:t>) </a:t>
            </a:r>
            <a:r>
              <a:rPr lang="nl-BE" sz="1800" dirty="0" err="1" smtClean="0"/>
              <a:t>Consultation</a:t>
            </a:r>
            <a:r>
              <a:rPr lang="nl-BE" sz="1800" dirty="0" smtClean="0"/>
              <a:t> </a:t>
            </a:r>
            <a:r>
              <a:rPr lang="nl-BE" sz="1800" dirty="0" err="1" smtClean="0"/>
              <a:t>transfrontalière</a:t>
            </a:r>
            <a:r>
              <a:rPr lang="nl-BE" sz="1800" dirty="0" smtClean="0"/>
              <a:t> au niveau </a:t>
            </a:r>
            <a:r>
              <a:rPr lang="nl-BE" sz="1800" dirty="0" err="1" smtClean="0"/>
              <a:t>local</a:t>
            </a:r>
            <a:r>
              <a:rPr lang="nl-BE" sz="1800" dirty="0" smtClean="0"/>
              <a:t> </a:t>
            </a:r>
          </a:p>
          <a:p>
            <a:pPr lvl="1"/>
            <a:r>
              <a:rPr lang="nl-BE" sz="1800" dirty="0" err="1" smtClean="0"/>
              <a:t>Consultations</a:t>
            </a:r>
            <a:r>
              <a:rPr lang="nl-BE" sz="1800" dirty="0" smtClean="0"/>
              <a:t> </a:t>
            </a:r>
            <a:r>
              <a:rPr lang="nl-BE" sz="1800" dirty="0" err="1" smtClean="0"/>
              <a:t>spécifiques</a:t>
            </a:r>
            <a:r>
              <a:rPr lang="nl-BE" sz="1800" dirty="0" smtClean="0"/>
              <a:t> et </a:t>
            </a:r>
            <a:r>
              <a:rPr lang="nl-BE" sz="1800" dirty="0" err="1" smtClean="0"/>
              <a:t>thematiques</a:t>
            </a:r>
            <a:r>
              <a:rPr lang="nl-BE" sz="1800" dirty="0" smtClean="0"/>
              <a:t> au niveau des cours </a:t>
            </a:r>
            <a:r>
              <a:rPr lang="nl-BE" sz="1800" dirty="0" err="1" smtClean="0"/>
              <a:t>d’eau</a:t>
            </a:r>
            <a:r>
              <a:rPr lang="nl-BE" sz="1800" dirty="0" smtClean="0"/>
              <a:t> </a:t>
            </a:r>
            <a:r>
              <a:rPr lang="nl-BE" sz="1800" dirty="0" err="1" smtClean="0"/>
              <a:t>locaux</a:t>
            </a:r>
            <a:r>
              <a:rPr lang="nl-BE" sz="1800" dirty="0" smtClean="0"/>
              <a:t> et </a:t>
            </a:r>
            <a:r>
              <a:rPr lang="nl-BE" sz="1800" dirty="0" err="1" smtClean="0"/>
              <a:t>transfrontaliers</a:t>
            </a:r>
            <a:r>
              <a:rPr lang="nl-BE" sz="1800" dirty="0" smtClean="0"/>
              <a:t> (Senne, </a:t>
            </a:r>
            <a:r>
              <a:rPr lang="nl-BE" sz="1800" dirty="0" err="1" smtClean="0"/>
              <a:t>Dyle</a:t>
            </a:r>
            <a:r>
              <a:rPr lang="nl-BE" sz="1800" dirty="0" smtClean="0"/>
              <a:t>, Lasne,…)</a:t>
            </a:r>
          </a:p>
          <a:p>
            <a:pPr lvl="1"/>
            <a:r>
              <a:rPr lang="nl-BE" sz="1800" smtClean="0"/>
              <a:t>Concertation </a:t>
            </a:r>
            <a:r>
              <a:rPr lang="nl-BE" sz="1800" dirty="0" smtClean="0"/>
              <a:t>pour la </a:t>
            </a:r>
            <a:r>
              <a:rPr lang="nl-BE" sz="1800" dirty="0" err="1" smtClean="0"/>
              <a:t>gestion</a:t>
            </a:r>
            <a:r>
              <a:rPr lang="nl-BE" sz="1800" dirty="0" smtClean="0"/>
              <a:t> des cours </a:t>
            </a:r>
            <a:r>
              <a:rPr lang="nl-BE" sz="1800" dirty="0" err="1" smtClean="0"/>
              <a:t>d’eau</a:t>
            </a:r>
            <a:endParaRPr lang="nl-BE" sz="1800" dirty="0" smtClean="0"/>
          </a:p>
          <a:p>
            <a:pPr lvl="1"/>
            <a:r>
              <a:rPr lang="nl-BE" sz="1800" dirty="0" err="1" smtClean="0"/>
              <a:t>Préparation</a:t>
            </a:r>
            <a:r>
              <a:rPr lang="nl-BE" sz="1800" dirty="0" smtClean="0"/>
              <a:t> des </a:t>
            </a:r>
            <a:r>
              <a:rPr lang="nl-BE" sz="1800" dirty="0" err="1" smtClean="0"/>
              <a:t>projets</a:t>
            </a:r>
            <a:r>
              <a:rPr lang="nl-BE" sz="1800" dirty="0" smtClean="0"/>
              <a:t> </a:t>
            </a:r>
            <a:r>
              <a:rPr lang="nl-BE" sz="1800" dirty="0" err="1" smtClean="0"/>
              <a:t>transfrontaliers</a:t>
            </a:r>
            <a:r>
              <a:rPr lang="nl-BE" sz="1800" dirty="0" smtClean="0"/>
              <a:t>: IP Life </a:t>
            </a:r>
            <a:r>
              <a:rPr lang="nl-BE" sz="1800" dirty="0" err="1" smtClean="0"/>
              <a:t>Belini</a:t>
            </a:r>
            <a:r>
              <a:rPr lang="nl-BE" sz="1800" dirty="0" smtClean="0"/>
              <a:t>, </a:t>
            </a:r>
            <a:r>
              <a:rPr lang="nl-BE" sz="1800" dirty="0" err="1" smtClean="0"/>
              <a:t>Interreg</a:t>
            </a:r>
            <a:r>
              <a:rPr lang="nl-BE" sz="1800" dirty="0" smtClean="0"/>
              <a:t> </a:t>
            </a:r>
            <a:r>
              <a:rPr lang="nl-BE" sz="1800" dirty="0" err="1" smtClean="0"/>
              <a:t>Aquadra</a:t>
            </a:r>
            <a:r>
              <a:rPr lang="nl-BE" sz="1800" dirty="0" smtClean="0"/>
              <a:t>,…</a:t>
            </a:r>
            <a:endParaRPr lang="nl-BE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20904" y="170988"/>
            <a:ext cx="4180579" cy="111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>
              <a:lnSpc>
                <a:spcPts val="2900"/>
              </a:lnSpc>
            </a:pPr>
            <a:r>
              <a:rPr lang="nl-BE" sz="2200" dirty="0" smtClean="0">
                <a:solidFill>
                  <a:srgbClr val="196E8B"/>
                </a:solidFill>
              </a:rPr>
              <a:t>Coopération internationale et régionale à différents </a:t>
            </a:r>
            <a:r>
              <a:rPr lang="nl-BE" sz="2200" dirty="0" err="1" smtClean="0">
                <a:solidFill>
                  <a:srgbClr val="196E8B"/>
                </a:solidFill>
              </a:rPr>
              <a:t>niveaux</a:t>
            </a:r>
            <a:endParaRPr lang="nl-BE" sz="2200" dirty="0">
              <a:solidFill>
                <a:srgbClr val="196E8B"/>
              </a:solidFill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4630997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93815" y="4102120"/>
            <a:ext cx="39720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Internationale Scheldestroomgebiedsdistrict /</a:t>
            </a:r>
          </a:p>
          <a:p>
            <a:r>
              <a:rPr lang="fr-FR" sz="1400" dirty="0"/>
              <a:t>District Hydrographique International de l'Escaut</a:t>
            </a:r>
            <a:endParaRPr lang="nl-BE" sz="1400" dirty="0" smtClean="0"/>
          </a:p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24373" r="1533" b="10968"/>
          <a:stretch/>
        </p:blipFill>
        <p:spPr>
          <a:xfrm>
            <a:off x="521111" y="550608"/>
            <a:ext cx="3480618" cy="3405116"/>
          </a:xfrm>
          <a:prstGeom prst="rect">
            <a:avLst/>
          </a:prstGeom>
          <a:ln>
            <a:solidFill>
              <a:srgbClr val="196E8B"/>
            </a:solidFill>
          </a:ln>
        </p:spPr>
      </p:pic>
      <p:grpSp>
        <p:nvGrpSpPr>
          <p:cNvPr id="2" name="Groep 1"/>
          <p:cNvGrpSpPr/>
          <p:nvPr/>
        </p:nvGrpSpPr>
        <p:grpSpPr>
          <a:xfrm>
            <a:off x="2252595" y="147484"/>
            <a:ext cx="6756120" cy="6587612"/>
            <a:chOff x="2251587" y="127821"/>
            <a:chExt cx="6756120" cy="6587612"/>
          </a:xfrm>
        </p:grpSpPr>
        <p:sp>
          <p:nvSpPr>
            <p:cNvPr id="13" name="Rechthoek 12"/>
            <p:cNvSpPr/>
            <p:nvPr/>
          </p:nvSpPr>
          <p:spPr>
            <a:xfrm>
              <a:off x="2251587" y="1278193"/>
              <a:ext cx="412953" cy="757084"/>
            </a:xfrm>
            <a:prstGeom prst="rect">
              <a:avLst/>
            </a:prstGeom>
            <a:noFill/>
            <a:ln w="28575">
              <a:solidFill>
                <a:srgbClr val="196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5" name="Rechte verbindingslijn 14"/>
            <p:cNvCxnSpPr/>
            <p:nvPr/>
          </p:nvCxnSpPr>
          <p:spPr>
            <a:xfrm flipV="1">
              <a:off x="2664540" y="127821"/>
              <a:ext cx="1800312" cy="1150373"/>
            </a:xfrm>
            <a:prstGeom prst="line">
              <a:avLst/>
            </a:prstGeom>
            <a:ln w="28575">
              <a:solidFill>
                <a:srgbClr val="196E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2664540" y="2035277"/>
              <a:ext cx="1800312" cy="4680156"/>
            </a:xfrm>
            <a:prstGeom prst="line">
              <a:avLst/>
            </a:prstGeom>
            <a:ln w="28575">
              <a:solidFill>
                <a:srgbClr val="196E8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" t="841" r="1393" b="910"/>
            <a:stretch/>
          </p:blipFill>
          <p:spPr bwMode="auto">
            <a:xfrm>
              <a:off x="4464852" y="127821"/>
              <a:ext cx="4542855" cy="6587612"/>
            </a:xfrm>
            <a:prstGeom prst="rect">
              <a:avLst/>
            </a:prstGeom>
            <a:noFill/>
            <a:ln w="28575">
              <a:solidFill>
                <a:srgbClr val="196E8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2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inhoud 2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" y="88488"/>
            <a:ext cx="4723202" cy="6674660"/>
          </a:xfrm>
          <a:ln w="19050">
            <a:solidFill>
              <a:srgbClr val="196E8B"/>
            </a:solidFill>
          </a:ln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3</a:t>
            </a:fld>
            <a:endParaRPr lang="nl-BE" dirty="0"/>
          </a:p>
        </p:txBody>
      </p:sp>
      <p:pic>
        <p:nvPicPr>
          <p:cNvPr id="13" name="Tijdelijke aanduiding voor inhoud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134" y="56221162"/>
            <a:ext cx="2626828" cy="3713375"/>
          </a:xfrm>
          <a:prstGeom prst="rect">
            <a:avLst/>
          </a:prstGeom>
        </p:spPr>
      </p:pic>
      <p:sp>
        <p:nvSpPr>
          <p:cNvPr id="26" name="Tekstvak 25"/>
          <p:cNvSpPr txBox="1"/>
          <p:nvPr/>
        </p:nvSpPr>
        <p:spPr>
          <a:xfrm>
            <a:off x="2399069" y="1759979"/>
            <a:ext cx="960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smtClean="0"/>
              <a:t>&gt; W&amp;Z</a:t>
            </a:r>
          </a:p>
          <a:p>
            <a:r>
              <a:rPr lang="nl-BE" sz="1200" b="1" dirty="0" smtClean="0"/>
              <a:t>&gt; VMM</a:t>
            </a:r>
          </a:p>
          <a:p>
            <a:r>
              <a:rPr lang="nl-BE" sz="1200" b="1" dirty="0" smtClean="0"/>
              <a:t>&gt; Provincie</a:t>
            </a:r>
          </a:p>
          <a:p>
            <a:r>
              <a:rPr lang="nl-BE" sz="1200" b="1" dirty="0" smtClean="0"/>
              <a:t>&gt; Gemeente</a:t>
            </a:r>
            <a:endParaRPr lang="nl-BE" sz="1200" b="1" dirty="0"/>
          </a:p>
        </p:txBody>
      </p:sp>
      <p:sp>
        <p:nvSpPr>
          <p:cNvPr id="27" name="Ovaal 26"/>
          <p:cNvSpPr/>
          <p:nvPr/>
        </p:nvSpPr>
        <p:spPr>
          <a:xfrm>
            <a:off x="3893575" y="943897"/>
            <a:ext cx="766916" cy="249739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al 30"/>
          <p:cNvSpPr/>
          <p:nvPr/>
        </p:nvSpPr>
        <p:spPr>
          <a:xfrm rot="1520884">
            <a:off x="2457914" y="4585209"/>
            <a:ext cx="539227" cy="1961420"/>
          </a:xfrm>
          <a:prstGeom prst="ellipse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" name="Rechte verbindingslijn met pijl 2"/>
          <p:cNvCxnSpPr>
            <a:stCxn id="27" idx="6"/>
          </p:cNvCxnSpPr>
          <p:nvPr/>
        </p:nvCxnSpPr>
        <p:spPr>
          <a:xfrm flipV="1">
            <a:off x="4660491" y="2192593"/>
            <a:ext cx="1445341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31" idx="6"/>
          </p:cNvCxnSpPr>
          <p:nvPr/>
        </p:nvCxnSpPr>
        <p:spPr>
          <a:xfrm>
            <a:off x="2971184" y="5681345"/>
            <a:ext cx="2947835" cy="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6145164" y="2035282"/>
            <a:ext cx="289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Zenne</a:t>
            </a:r>
            <a:r>
              <a:rPr lang="fr-FR" sz="1400" dirty="0" smtClean="0"/>
              <a:t> II: </a:t>
            </a:r>
            <a:r>
              <a:rPr lang="fr-FR" sz="1400" i="1" dirty="0" err="1" smtClean="0"/>
              <a:t>Waterwegen</a:t>
            </a:r>
            <a:r>
              <a:rPr lang="fr-FR" sz="1400" i="1" dirty="0" smtClean="0"/>
              <a:t> en </a:t>
            </a:r>
            <a:r>
              <a:rPr lang="fr-FR" sz="1400" i="1" dirty="0" err="1" smtClean="0"/>
              <a:t>Zeekanaal</a:t>
            </a:r>
            <a:r>
              <a:rPr lang="fr-FR" sz="1400" i="1" dirty="0" smtClean="0"/>
              <a:t> </a:t>
            </a:r>
            <a:r>
              <a:rPr lang="fr-FR" sz="1400" dirty="0" smtClean="0"/>
              <a:t>/ </a:t>
            </a:r>
          </a:p>
          <a:p>
            <a:r>
              <a:rPr lang="fr-FR" sz="1400" dirty="0" smtClean="0"/>
              <a:t>Voies </a:t>
            </a:r>
            <a:r>
              <a:rPr lang="fr-FR" sz="1400" dirty="0"/>
              <a:t>navigables et Canal maritime</a:t>
            </a:r>
            <a:endParaRPr lang="nl-BE" sz="1400" dirty="0"/>
          </a:p>
        </p:txBody>
      </p:sp>
      <p:sp>
        <p:nvSpPr>
          <p:cNvPr id="14" name="Tekstvak 13"/>
          <p:cNvSpPr txBox="1"/>
          <p:nvPr/>
        </p:nvSpPr>
        <p:spPr>
          <a:xfrm>
            <a:off x="5973101" y="5530014"/>
            <a:ext cx="307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Zenne</a:t>
            </a:r>
            <a:r>
              <a:rPr lang="fr-FR" sz="1400" dirty="0" smtClean="0"/>
              <a:t> I: </a:t>
            </a:r>
            <a:r>
              <a:rPr lang="fr-FR" sz="1400" i="1" dirty="0" err="1" smtClean="0"/>
              <a:t>Vlaamse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Milieumaatschappij</a:t>
            </a:r>
            <a:r>
              <a:rPr lang="fr-FR" sz="1400" i="1" dirty="0" smtClean="0"/>
              <a:t> </a:t>
            </a:r>
            <a:r>
              <a:rPr lang="fr-FR" sz="1400" dirty="0" smtClean="0"/>
              <a:t>/ </a:t>
            </a:r>
          </a:p>
          <a:p>
            <a:r>
              <a:rPr lang="fr-FR" sz="1400" dirty="0" smtClean="0"/>
              <a:t>Société </a:t>
            </a:r>
            <a:r>
              <a:rPr lang="fr-FR" sz="1400" dirty="0"/>
              <a:t>flamande pour l’environnement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2566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 animBg="1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046" y="351963"/>
            <a:ext cx="7416000" cy="1116000"/>
          </a:xfrm>
        </p:spPr>
        <p:txBody>
          <a:bodyPr>
            <a:normAutofit/>
          </a:bodyPr>
          <a:lstStyle/>
          <a:p>
            <a:r>
              <a:rPr lang="nl-BE" dirty="0" smtClean="0"/>
              <a:t>Milieudoelstellingen /</a:t>
            </a:r>
            <a:br>
              <a:rPr lang="nl-BE" dirty="0" smtClean="0"/>
            </a:br>
            <a:r>
              <a:rPr lang="nl-BE" dirty="0" err="1" smtClean="0"/>
              <a:t>Objectifs</a:t>
            </a:r>
            <a:r>
              <a:rPr lang="nl-BE" dirty="0" smtClean="0"/>
              <a:t> </a:t>
            </a:r>
            <a:r>
              <a:rPr lang="nl-BE" dirty="0" err="1" smtClean="0"/>
              <a:t>environnementaux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046" y="1564326"/>
            <a:ext cx="8220140" cy="3672000"/>
          </a:xfrm>
        </p:spPr>
        <p:txBody>
          <a:bodyPr>
            <a:normAutofit fontScale="25000" lnSpcReduction="20000"/>
          </a:bodyPr>
          <a:lstStyle/>
          <a:p>
            <a:r>
              <a:rPr lang="fr-BE" sz="7400" dirty="0" smtClean="0"/>
              <a:t>Objectifs définis dans le décret flamand Gestion Intégrée de l’Eau</a:t>
            </a:r>
          </a:p>
          <a:p>
            <a:pPr>
              <a:buNone/>
            </a:pPr>
            <a:endParaRPr lang="fr-BE" dirty="0" smtClean="0"/>
          </a:p>
          <a:p>
            <a:pPr lvl="1"/>
            <a:r>
              <a:rPr lang="fr-BE" sz="6800" dirty="0" smtClean="0"/>
              <a:t>Bon état écologique des eaux de surface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B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smtClean="0"/>
              <a:t>Physico-chimique  – concentration d’oxygène, azote, phosphore, 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/>
              <a:t>La qualité structurelle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err="1" smtClean="0"/>
              <a:t>Macrophytes</a:t>
            </a:r>
            <a:r>
              <a:rPr lang="fr-BE" sz="8000" dirty="0" smtClean="0"/>
              <a:t> – plantes aquatiques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smtClean="0"/>
              <a:t>Macro-invertébrés – les organismes aquatiques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err="1" smtClean="0"/>
              <a:t>Phytobenthos</a:t>
            </a:r>
            <a:r>
              <a:rPr lang="fr-BE" sz="8000" dirty="0" smtClean="0"/>
              <a:t> – algues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smtClean="0"/>
              <a:t>Poissons</a:t>
            </a:r>
          </a:p>
          <a:p>
            <a:pPr marL="576000" lvl="2" indent="0">
              <a:buNone/>
            </a:pPr>
            <a:endParaRPr lang="fr-BE" dirty="0" smtClean="0"/>
          </a:p>
          <a:p>
            <a:pPr lvl="1"/>
            <a:r>
              <a:rPr lang="fr-BE" sz="6800" dirty="0" smtClean="0"/>
              <a:t>Bon état chimique des eaux de surface</a:t>
            </a:r>
          </a:p>
          <a:p>
            <a:pPr marL="288000" lvl="1" indent="0">
              <a:buNone/>
            </a:pPr>
            <a:endParaRPr lang="fr-BE" sz="80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sz="8000" dirty="0" smtClean="0"/>
              <a:t>Substances dangereuses &lt; normes de qualité environnementale</a:t>
            </a:r>
          </a:p>
          <a:p>
            <a:pPr marL="576000" lvl="2" indent="0">
              <a:buNone/>
            </a:pPr>
            <a:endParaRPr lang="fr-BE" sz="4200" dirty="0" smtClean="0"/>
          </a:p>
          <a:p>
            <a:pPr lvl="1"/>
            <a:r>
              <a:rPr lang="fr-BE" sz="6800" dirty="0" smtClean="0"/>
              <a:t>Bon état quantitatif des eaux de surface</a:t>
            </a:r>
          </a:p>
          <a:p>
            <a:pPr lvl="1"/>
            <a:endParaRPr lang="fr-BE" dirty="0" smtClean="0"/>
          </a:p>
          <a:p>
            <a:r>
              <a:rPr lang="fr-BE" sz="7400" dirty="0" smtClean="0"/>
              <a:t>Décret concernant la conservation de la nature:</a:t>
            </a:r>
          </a:p>
          <a:p>
            <a:endParaRPr lang="fr-BE" sz="3100" dirty="0" smtClean="0"/>
          </a:p>
          <a:p>
            <a:pPr lvl="1"/>
            <a:r>
              <a:rPr lang="fr-BE" sz="6800" dirty="0" smtClean="0"/>
              <a:t>Objectifs riverains pour certaines espèces cibles </a:t>
            </a:r>
            <a:endParaRPr lang="fr-BE" sz="6800" dirty="0"/>
          </a:p>
        </p:txBody>
      </p:sp>
    </p:spTree>
    <p:extLst>
      <p:ext uri="{BB962C8B-B14F-4D97-AF65-F5344CB8AC3E}">
        <p14:creationId xmlns:p14="http://schemas.microsoft.com/office/powerpoint/2010/main" val="4209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24875"/>
            <a:ext cx="86248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fgeronde rechthoek 5"/>
          <p:cNvSpPr>
            <a:spLocks noChangeArrowheads="1"/>
          </p:cNvSpPr>
          <p:nvPr/>
        </p:nvSpPr>
        <p:spPr bwMode="auto">
          <a:xfrm>
            <a:off x="3739487" y="3543971"/>
            <a:ext cx="1040475" cy="211978"/>
          </a:xfrm>
          <a:prstGeom prst="roundRect">
            <a:avLst>
              <a:gd name="adj" fmla="val 16667"/>
            </a:avLst>
          </a:prstGeom>
          <a:solidFill>
            <a:srgbClr val="FF0000">
              <a:alpha val="2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437322" y="283129"/>
            <a:ext cx="4832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 smtClean="0"/>
              <a:t>Stroomgebiedbeheerplan</a:t>
            </a:r>
            <a:r>
              <a:rPr lang="nl-BE" sz="3200" b="1" dirty="0" smtClean="0"/>
              <a:t> /</a:t>
            </a:r>
          </a:p>
          <a:p>
            <a:r>
              <a:rPr lang="nl-BE" sz="3200" b="1" dirty="0" err="1" smtClean="0"/>
              <a:t>Plans</a:t>
            </a:r>
            <a:r>
              <a:rPr lang="nl-BE" sz="3200" b="1" dirty="0" smtClean="0"/>
              <a:t> de </a:t>
            </a:r>
            <a:r>
              <a:rPr lang="nl-BE" sz="3200" b="1" dirty="0" err="1" smtClean="0"/>
              <a:t>gestion</a:t>
            </a:r>
            <a:r>
              <a:rPr lang="nl-BE" sz="3200" b="1" dirty="0" smtClean="0"/>
              <a:t> en </a:t>
            </a:r>
            <a:r>
              <a:rPr lang="nl-BE" sz="3200" b="1" dirty="0" err="1" smtClean="0"/>
              <a:t>Flandre</a:t>
            </a:r>
            <a:endParaRPr lang="nl-BE" sz="32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66529" y="1518887"/>
            <a:ext cx="128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Niveau </a:t>
            </a:r>
            <a:r>
              <a:rPr lang="nl-BE" sz="1400" dirty="0" err="1" smtClean="0"/>
              <a:t>Flandre</a:t>
            </a:r>
            <a:endParaRPr lang="nl-BE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2464928" y="1495071"/>
            <a:ext cx="190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/>
              <a:t>Niveau sous-bassin (11)</a:t>
            </a:r>
            <a:endParaRPr lang="nl-BE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5121990" y="1504177"/>
            <a:ext cx="1758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/>
              <a:t>E</a:t>
            </a:r>
            <a:r>
              <a:rPr lang="nl-BE" sz="1400" dirty="0" err="1" smtClean="0"/>
              <a:t>aux</a:t>
            </a:r>
            <a:r>
              <a:rPr lang="nl-BE" sz="1400" dirty="0" smtClean="0"/>
              <a:t> </a:t>
            </a:r>
            <a:r>
              <a:rPr lang="nl-BE" sz="1400" dirty="0" err="1" smtClean="0"/>
              <a:t>souteraines</a:t>
            </a:r>
            <a:r>
              <a:rPr lang="nl-BE" sz="1400" dirty="0" smtClean="0"/>
              <a:t>  (6)</a:t>
            </a:r>
            <a:endParaRPr lang="nl-BE" sz="1400" dirty="0"/>
          </a:p>
        </p:txBody>
      </p:sp>
      <p:sp>
        <p:nvSpPr>
          <p:cNvPr id="10" name="Tekstvak 9"/>
          <p:cNvSpPr txBox="1"/>
          <p:nvPr/>
        </p:nvSpPr>
        <p:spPr>
          <a:xfrm>
            <a:off x="6986692" y="1518887"/>
            <a:ext cx="1901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/>
              <a:t>Plans</a:t>
            </a:r>
            <a:r>
              <a:rPr lang="nl-BE" sz="1400" dirty="0" smtClean="0"/>
              <a:t> </a:t>
            </a:r>
            <a:r>
              <a:rPr lang="nl-BE" sz="1400" dirty="0" err="1" smtClean="0"/>
              <a:t>d’assainissement</a:t>
            </a:r>
            <a:endParaRPr lang="nl-BE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3731017" y="5190363"/>
            <a:ext cx="1919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/>
              <a:t>Programme</a:t>
            </a:r>
            <a:r>
              <a:rPr lang="nl-BE" sz="1400" dirty="0" smtClean="0"/>
              <a:t> de </a:t>
            </a:r>
            <a:r>
              <a:rPr lang="nl-BE" sz="1400" dirty="0" err="1" smtClean="0"/>
              <a:t>mesures</a:t>
            </a:r>
            <a:endParaRPr lang="nl-BE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2749209" y="5748616"/>
            <a:ext cx="39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196E8B"/>
                </a:solidFill>
                <a:hlinkClick r:id="rId4"/>
              </a:rPr>
              <a:t>www.integraalwaterbeleid.be</a:t>
            </a:r>
            <a:endParaRPr lang="nl-BE" sz="2400" dirty="0">
              <a:solidFill>
                <a:srgbClr val="196E8B"/>
              </a:solidFill>
            </a:endParaRPr>
          </a:p>
        </p:txBody>
      </p:sp>
      <p:sp>
        <p:nvSpPr>
          <p:cNvPr id="5" name="Vrije vorm 4"/>
          <p:cNvSpPr/>
          <p:nvPr/>
        </p:nvSpPr>
        <p:spPr>
          <a:xfrm>
            <a:off x="2269509" y="5380077"/>
            <a:ext cx="452430" cy="637954"/>
          </a:xfrm>
          <a:custGeom>
            <a:avLst/>
            <a:gdLst>
              <a:gd name="connsiteX0" fmla="*/ 133453 w 452430"/>
              <a:gd name="connsiteY0" fmla="*/ 0 h 637954"/>
              <a:gd name="connsiteX1" fmla="*/ 16495 w 452430"/>
              <a:gd name="connsiteY1" fmla="*/ 382772 h 637954"/>
              <a:gd name="connsiteX2" fmla="*/ 452430 w 452430"/>
              <a:gd name="connsiteY2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0" h="637954">
                <a:moveTo>
                  <a:pt x="133453" y="0"/>
                </a:moveTo>
                <a:cubicBezTo>
                  <a:pt x="48392" y="138223"/>
                  <a:pt x="-36668" y="276446"/>
                  <a:pt x="16495" y="382772"/>
                </a:cubicBezTo>
                <a:cubicBezTo>
                  <a:pt x="69658" y="489098"/>
                  <a:pt x="261044" y="563526"/>
                  <a:pt x="452430" y="637954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8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046843" y="0"/>
            <a:ext cx="2097157" cy="90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0" y="452230"/>
            <a:ext cx="8717910" cy="616723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7364891" y="1793220"/>
            <a:ext cx="14318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3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BE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 écologique</a:t>
            </a:r>
            <a:endParaRPr lang="nl-B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046843" y="0"/>
            <a:ext cx="2097157" cy="90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8" y="457196"/>
            <a:ext cx="8704302" cy="615760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295318" y="1793220"/>
            <a:ext cx="16161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300" b="1" dirty="0">
                <a:latin typeface="Arial" panose="020B0604020202020204" pitchFamily="34" charset="0"/>
                <a:cs typeface="Arial" panose="020B0604020202020204" pitchFamily="34" charset="0"/>
              </a:rPr>
              <a:t>Physico-chimique</a:t>
            </a:r>
            <a:endParaRPr lang="nl-B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046843" y="0"/>
            <a:ext cx="2097157" cy="90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10/05/2016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" y="411145"/>
            <a:ext cx="8766313" cy="620124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7295318" y="1634196"/>
            <a:ext cx="16802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Hydromorphologie</a:t>
            </a:r>
            <a:endParaRPr lang="nl-BE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7046843" y="0"/>
            <a:ext cx="2097157" cy="904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" y="646788"/>
            <a:ext cx="8766313" cy="620126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227713" y="1999048"/>
            <a:ext cx="181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Qualité des sédiments</a:t>
            </a:r>
            <a:endParaRPr lang="nl-B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PowerPointPresentatiebeperktaantalfotos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Thema_VMM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Aangepast ontwerp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SjabloonPowerPointPresentatiebeperktaantalfotos</Template>
  <TotalTime>1779</TotalTime>
  <Words>823</Words>
  <Application>Microsoft Office PowerPoint</Application>
  <PresentationFormat>Diavoorstelling (4:3)</PresentationFormat>
  <Paragraphs>166</Paragraphs>
  <Slides>19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SjabloonPowerPointPresentatiebeperktaantalfotos</vt:lpstr>
      <vt:lpstr>Thema_VMM</vt:lpstr>
      <vt:lpstr>1_Aangepast ontwerp</vt:lpstr>
      <vt:lpstr>Zennebekken/Sous-bassin de la Senne  Vlaanderen/Flandre</vt:lpstr>
      <vt:lpstr>PowerPoint-presentatie</vt:lpstr>
      <vt:lpstr>PowerPoint-presentatie</vt:lpstr>
      <vt:lpstr>Milieudoelstellingen / Objectifs environnementaux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Waterkwaliteit Zenne /  Qualité eau de la Senne</vt:lpstr>
      <vt:lpstr>Waterkwaliteit Zenne /  Qualité eau de la Senne</vt:lpstr>
      <vt:lpstr>Zuivering / Assainissement</vt:lpstr>
      <vt:lpstr>Ecologisch rivierherstel / Réhabilitation écologique</vt:lpstr>
      <vt:lpstr>vismigratie circulation des poissons</vt:lpstr>
      <vt:lpstr>Erosie/Érosion</vt:lpstr>
      <vt:lpstr>Conclusions </vt:lpstr>
      <vt:lpstr>Internationale &amp; gewest-overschrijdende samenwerking op verschillende niveaus</vt:lpstr>
      <vt:lpstr>Internationale &amp; gewest-overschrijdende samenwerking op verschillende niveaus</vt:lpstr>
      <vt:lpstr>Internationale &amp; gewest-overschrijdende samenwerking op verschillende niveaus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Kies je titeldia</dc:title>
  <dc:creator>Tom De Bie</dc:creator>
  <cp:lastModifiedBy>dkuborn</cp:lastModifiedBy>
  <cp:revision>171</cp:revision>
  <dcterms:created xsi:type="dcterms:W3CDTF">2016-04-27T08:40:19Z</dcterms:created>
  <dcterms:modified xsi:type="dcterms:W3CDTF">2016-05-10T11:06:19Z</dcterms:modified>
</cp:coreProperties>
</file>